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2"/>
  </p:sldMasterIdLst>
  <p:notesMasterIdLst>
    <p:notesMasterId r:id="rId22"/>
  </p:notesMasterIdLst>
  <p:sldIdLst>
    <p:sldId id="270" r:id="rId3"/>
    <p:sldId id="256" r:id="rId4"/>
    <p:sldId id="269" r:id="rId5"/>
    <p:sldId id="274" r:id="rId6"/>
    <p:sldId id="275" r:id="rId7"/>
    <p:sldId id="261" r:id="rId8"/>
    <p:sldId id="257" r:id="rId9"/>
    <p:sldId id="272" r:id="rId10"/>
    <p:sldId id="258" r:id="rId11"/>
    <p:sldId id="259" r:id="rId12"/>
    <p:sldId id="260" r:id="rId13"/>
    <p:sldId id="265" r:id="rId14"/>
    <p:sldId id="268" r:id="rId15"/>
    <p:sldId id="273" r:id="rId16"/>
    <p:sldId id="263" r:id="rId17"/>
    <p:sldId id="264" r:id="rId18"/>
    <p:sldId id="267" r:id="rId19"/>
    <p:sldId id="266" r:id="rId20"/>
    <p:sldId id="277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899" autoAdjust="0"/>
    <p:restoredTop sz="94660"/>
  </p:normalViewPr>
  <p:slideViewPr>
    <p:cSldViewPr snapToGrid="0">
      <p:cViewPr varScale="1">
        <p:scale>
          <a:sx n="68" d="100"/>
          <a:sy n="68" d="100"/>
        </p:scale>
        <p:origin x="66" y="44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1E4B41-E616-4250-8A14-7CED672D36FD}" type="datetimeFigureOut">
              <a:rPr lang="en-US" smtClean="0"/>
              <a:t>7/19/2018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628885-B195-4C83-AD39-D9EB0DC1E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9713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28885-B195-4C83-AD39-D9EB0DC1ED4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1093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28885-B195-4C83-AD39-D9EB0DC1ED4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6853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28885-B195-4C83-AD39-D9EB0DC1ED4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4233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28885-B195-4C83-AD39-D9EB0DC1ED4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9711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28885-B195-4C83-AD39-D9EB0DC1ED4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8365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28885-B195-4C83-AD39-D9EB0DC1ED4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2635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947D8-A37E-4B33-AAE0-2500BAF9A348}" type="datetimeFigureOut">
              <a:rPr lang="en-US" smtClean="0"/>
              <a:t>7/19/2018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34764-D206-4F29-AB72-A56EF21E264C}" type="slidenum">
              <a:rPr lang="en-US" smtClean="0"/>
              <a:t>‹#›</a:t>
            </a:fld>
            <a:endParaRPr lang="en-US"/>
          </a:p>
        </p:txBody>
      </p:sp>
      <p:sp>
        <p:nvSpPr>
          <p:cNvPr id="7" name="AACG_Title_Header_Shape"/>
          <p:cNvSpPr txBox="1"/>
          <p:nvPr userDrawn="1"/>
        </p:nvSpPr>
        <p:spPr>
          <a:xfrm>
            <a:off x="0" y="0"/>
            <a:ext cx="12192000" cy="27699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en-US" sz="1200" b="0" dirty="0" smtClean="0">
                <a:solidFill>
                  <a:srgbClr val="000000"/>
                </a:solidFill>
                <a:latin typeface="Calibri Light" panose="020F0302020204030204" pitchFamily="34" charset="0"/>
              </a:rPr>
              <a:t>UNCLASSIFIED</a:t>
            </a:r>
            <a:endParaRPr lang="en-US" sz="1200" b="0" dirty="0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sp>
        <p:nvSpPr>
          <p:cNvPr id="8" name="AACG_Title_Footer_Shape"/>
          <p:cNvSpPr txBox="1"/>
          <p:nvPr userDrawn="1"/>
        </p:nvSpPr>
        <p:spPr>
          <a:xfrm>
            <a:off x="0" y="6568301"/>
            <a:ext cx="12192000" cy="27699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en-US" sz="1200" b="0" dirty="0" smtClean="0">
                <a:solidFill>
                  <a:srgbClr val="000000"/>
                </a:solidFill>
                <a:latin typeface="Calibri Light" panose="020F0302020204030204" pitchFamily="34" charset="0"/>
              </a:rPr>
              <a:t>UNCLASSIFIED</a:t>
            </a:r>
            <a:endParaRPr lang="en-US" sz="1200" b="0" dirty="0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43950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947D8-A37E-4B33-AAE0-2500BAF9A348}" type="datetimeFigureOut">
              <a:rPr lang="en-US" smtClean="0"/>
              <a:t>7/19/2018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34764-D206-4F29-AB72-A56EF21E26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4688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947D8-A37E-4B33-AAE0-2500BAF9A348}" type="datetimeFigureOut">
              <a:rPr lang="en-US" smtClean="0"/>
              <a:t>7/19/2018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34764-D206-4F29-AB72-A56EF21E26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8266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947D8-A37E-4B33-AAE0-2500BAF9A348}" type="datetimeFigureOut">
              <a:rPr lang="en-US" smtClean="0"/>
              <a:t>7/19/2018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34764-D206-4F29-AB72-A56EF21E26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4723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947D8-A37E-4B33-AAE0-2500BAF9A348}" type="datetimeFigureOut">
              <a:rPr lang="en-US" smtClean="0"/>
              <a:t>7/19/2018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34764-D206-4F29-AB72-A56EF21E26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2351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947D8-A37E-4B33-AAE0-2500BAF9A348}" type="datetimeFigureOut">
              <a:rPr lang="en-US" smtClean="0"/>
              <a:t>7/19/2018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34764-D206-4F29-AB72-A56EF21E26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22257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947D8-A37E-4B33-AAE0-2500BAF9A348}" type="datetimeFigureOut">
              <a:rPr lang="en-US" smtClean="0"/>
              <a:t>7/19/2018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34764-D206-4F29-AB72-A56EF21E26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8206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947D8-A37E-4B33-AAE0-2500BAF9A348}" type="datetimeFigureOut">
              <a:rPr lang="en-US" smtClean="0"/>
              <a:t>7/19/2018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34764-D206-4F29-AB72-A56EF21E26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2986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947D8-A37E-4B33-AAE0-2500BAF9A348}" type="datetimeFigureOut">
              <a:rPr lang="en-US" smtClean="0"/>
              <a:t>7/19/2018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34764-D206-4F29-AB72-A56EF21E26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791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947D8-A37E-4B33-AAE0-2500BAF9A348}" type="datetimeFigureOut">
              <a:rPr lang="en-US" smtClean="0"/>
              <a:t>7/19/2018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34764-D206-4F29-AB72-A56EF21E26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1578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947D8-A37E-4B33-AAE0-2500BAF9A348}" type="datetimeFigureOut">
              <a:rPr lang="en-US" smtClean="0"/>
              <a:t>7/19/2018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34764-D206-4F29-AB72-A56EF21E26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9290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97000">
              <a:schemeClr val="bg1">
                <a:lumMod val="8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2947D8-A37E-4B33-AAE0-2500BAF9A348}" type="datetimeFigureOut">
              <a:rPr lang="en-US" smtClean="0"/>
              <a:t>7/19/2018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E34764-D206-4F29-AB72-A56EF21E264C}" type="slidenum">
              <a:rPr lang="en-US" smtClean="0"/>
              <a:t>‹#›</a:t>
            </a:fld>
            <a:endParaRPr lang="en-US"/>
          </a:p>
        </p:txBody>
      </p:sp>
      <p:sp>
        <p:nvSpPr>
          <p:cNvPr id="7" name="AACG_Header_Shape"/>
          <p:cNvSpPr txBox="1"/>
          <p:nvPr userDrawn="1"/>
        </p:nvSpPr>
        <p:spPr>
          <a:xfrm>
            <a:off x="0" y="0"/>
            <a:ext cx="12192000" cy="27699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en-US" sz="1200" b="0" dirty="0" smtClean="0">
                <a:solidFill>
                  <a:srgbClr val="000000"/>
                </a:solidFill>
                <a:latin typeface="Calibri Light" panose="020F0302020204030204" pitchFamily="34" charset="0"/>
              </a:rPr>
              <a:t>UNCLASSIFIED</a:t>
            </a:r>
            <a:endParaRPr lang="en-US" sz="1200" b="0" dirty="0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sp>
        <p:nvSpPr>
          <p:cNvPr id="8" name="AACG_Footer_Shape"/>
          <p:cNvSpPr txBox="1"/>
          <p:nvPr userDrawn="1"/>
        </p:nvSpPr>
        <p:spPr>
          <a:xfrm>
            <a:off x="0" y="6568301"/>
            <a:ext cx="12192000" cy="27699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en-US" sz="1200" b="0" dirty="0" smtClean="0">
                <a:solidFill>
                  <a:srgbClr val="000000"/>
                </a:solidFill>
                <a:latin typeface="Calibri Light" panose="020F0302020204030204" pitchFamily="34" charset="0"/>
              </a:rPr>
              <a:t>UNCLASSIFIED</a:t>
            </a:r>
            <a:endParaRPr lang="en-US" sz="1200" b="0" dirty="0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sp>
        <p:nvSpPr>
          <p:cNvPr id="9" name="AACG_CaveatHeader_Shape"/>
          <p:cNvSpPr txBox="1"/>
          <p:nvPr userDrawn="1"/>
        </p:nvSpPr>
        <p:spPr>
          <a:xfrm>
            <a:off x="0" y="279400"/>
            <a:ext cx="12192000" cy="27699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/>
            <a:endParaRPr lang="en-US" sz="1200" b="0" dirty="0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94875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jpeg"/><Relationship Id="rId2" Type="http://schemas.openxmlformats.org/officeDocument/2006/relationships/hyperlink" Target="https://totem.west.ile.nga.ic.gov/briefs.view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jpe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19.png"/><Relationship Id="rId7" Type="http://schemas.openxmlformats.org/officeDocument/2006/relationships/image" Target="../media/image100.png"/><Relationship Id="rId12" Type="http://schemas.openxmlformats.org/officeDocument/2006/relationships/image" Target="../media/image1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11" Type="http://schemas.openxmlformats.org/officeDocument/2006/relationships/image" Target="../media/image17.jpeg"/><Relationship Id="rId15" Type="http://schemas.openxmlformats.org/officeDocument/2006/relationships/image" Target="../media/image4.jpeg"/><Relationship Id="rId10" Type="http://schemas.openxmlformats.org/officeDocument/2006/relationships/image" Target="../media/image160.png"/><Relationship Id="rId9" Type="http://schemas.openxmlformats.org/officeDocument/2006/relationships/image" Target="../media/image15.png"/><Relationship Id="rId1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image" Target="../media/image60.png"/><Relationship Id="rId7" Type="http://schemas.openxmlformats.org/officeDocument/2006/relationships/image" Target="../media/image4.jpe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0.png"/><Relationship Id="rId5" Type="http://schemas.openxmlformats.org/officeDocument/2006/relationships/image" Target="../media/image80.png"/><Relationship Id="rId4" Type="http://schemas.openxmlformats.org/officeDocument/2006/relationships/image" Target="../media/image14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jpg"/><Relationship Id="rId7" Type="http://schemas.openxmlformats.org/officeDocument/2006/relationships/image" Target="../media/image23.jp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jpg"/><Relationship Id="rId11" Type="http://schemas.openxmlformats.org/officeDocument/2006/relationships/image" Target="../media/image24.jpeg"/><Relationship Id="rId5" Type="http://schemas.openxmlformats.org/officeDocument/2006/relationships/image" Target="../media/image24.png"/><Relationship Id="rId10" Type="http://schemas.openxmlformats.org/officeDocument/2006/relationships/image" Target="../media/image2.png"/><Relationship Id="rId4" Type="http://schemas.openxmlformats.org/officeDocument/2006/relationships/image" Target="../media/image22.jpeg"/><Relationship Id="rId9" Type="http://schemas.openxmlformats.org/officeDocument/2006/relationships/image" Target="../media/image4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29.png"/><Relationship Id="rId3" Type="http://schemas.openxmlformats.org/officeDocument/2006/relationships/image" Target="../media/image22.png"/><Relationship Id="rId7" Type="http://schemas.openxmlformats.org/officeDocument/2006/relationships/image" Target="../media/image24.jpeg"/><Relationship Id="rId12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11" Type="http://schemas.openxmlformats.org/officeDocument/2006/relationships/image" Target="../media/image27.png"/><Relationship Id="rId5" Type="http://schemas.openxmlformats.org/officeDocument/2006/relationships/image" Target="../media/image4.jpeg"/><Relationship Id="rId10" Type="http://schemas.openxmlformats.org/officeDocument/2006/relationships/image" Target="../media/image25.png"/><Relationship Id="rId4" Type="http://schemas.openxmlformats.org/officeDocument/2006/relationships/image" Target="../media/image180.png"/><Relationship Id="rId9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jpe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13" Type="http://schemas.openxmlformats.org/officeDocument/2006/relationships/image" Target="../media/image5.jpeg"/><Relationship Id="rId3" Type="http://schemas.openxmlformats.org/officeDocument/2006/relationships/image" Target="../media/image6.jpeg"/><Relationship Id="rId7" Type="http://schemas.openxmlformats.org/officeDocument/2006/relationships/image" Target="../media/image10.jpeg"/><Relationship Id="rId12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3.png"/><Relationship Id="rId5" Type="http://schemas.openxmlformats.org/officeDocument/2006/relationships/image" Target="../media/image8.png"/><Relationship Id="rId10" Type="http://schemas.openxmlformats.org/officeDocument/2006/relationships/image" Target="../media/image12.jpeg"/><Relationship Id="rId4" Type="http://schemas.openxmlformats.org/officeDocument/2006/relationships/image" Target="../media/image7.jpg"/><Relationship Id="rId9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5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jp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940329" y="2913592"/>
            <a:ext cx="4612095" cy="32316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US" sz="2800" dirty="0" smtClean="0"/>
          </a:p>
          <a:p>
            <a:pPr algn="ctr"/>
            <a:endParaRPr lang="en-US" sz="2800" dirty="0"/>
          </a:p>
          <a:p>
            <a:pPr algn="ctr"/>
            <a:endParaRPr lang="en-US" sz="2800" dirty="0" smtClean="0"/>
          </a:p>
          <a:p>
            <a:pPr algn="ctr"/>
            <a:endParaRPr lang="en-US" sz="2800" dirty="0"/>
          </a:p>
          <a:p>
            <a:pPr algn="ctr"/>
            <a:r>
              <a:rPr lang="en-US" sz="2800" dirty="0" smtClean="0"/>
              <a:t>Project Status ( NOT a pitch ! )</a:t>
            </a:r>
          </a:p>
          <a:p>
            <a:pPr algn="ctr"/>
            <a:endParaRPr lang="en-US" sz="2800" dirty="0"/>
          </a:p>
          <a:p>
            <a:pPr algn="r"/>
            <a:r>
              <a:rPr lang="en-US" dirty="0" smtClean="0">
                <a:hlinkClick r:id="rId2"/>
              </a:rPr>
              <a:t>https://totem.west.ile.nga.ic.gov/briefs.view</a:t>
            </a:r>
            <a:endParaRPr lang="en-US" dirty="0" smtClean="0"/>
          </a:p>
          <a:p>
            <a:pPr algn="r"/>
            <a:r>
              <a:rPr lang="en-US" dirty="0" smtClean="0"/>
              <a:t>Brian.d.james@coe.ic.gov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2419" y="924732"/>
            <a:ext cx="4056769" cy="2495977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3802419" y="3003020"/>
            <a:ext cx="1783644" cy="83537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Self Calibrating </a:t>
            </a:r>
            <a:r>
              <a:rPr lang="en-US" dirty="0" smtClean="0"/>
              <a:t>Detectors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6075544" y="3003020"/>
            <a:ext cx="1783644" cy="83537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SEPP Forecasting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2419" y="3695381"/>
            <a:ext cx="699820" cy="67450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8892" y="3695381"/>
            <a:ext cx="530296" cy="701169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7331406" y="5040395"/>
            <a:ext cx="527782" cy="469580"/>
            <a:chOff x="4794328" y="5141995"/>
            <a:chExt cx="527782" cy="469580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196" b="27134"/>
            <a:stretch/>
          </p:blipFill>
          <p:spPr>
            <a:xfrm>
              <a:off x="4794328" y="5141995"/>
              <a:ext cx="527782" cy="250358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28618" y="5267174"/>
              <a:ext cx="459202" cy="34440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63327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171700" y="1196340"/>
            <a:ext cx="7109460" cy="4251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ight Arrow 2"/>
          <p:cNvSpPr/>
          <p:nvPr/>
        </p:nvSpPr>
        <p:spPr>
          <a:xfrm>
            <a:off x="2171700" y="5295900"/>
            <a:ext cx="7360920" cy="22098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ight Arrow 3"/>
          <p:cNvSpPr/>
          <p:nvPr/>
        </p:nvSpPr>
        <p:spPr>
          <a:xfrm rot="16200000">
            <a:off x="-41910" y="3070860"/>
            <a:ext cx="4533900" cy="22098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2598420" y="5010150"/>
            <a:ext cx="121920" cy="144780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2842260" y="4815840"/>
            <a:ext cx="121920" cy="144780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8869680" y="1322070"/>
            <a:ext cx="121920" cy="144780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3238500" y="4663440"/>
            <a:ext cx="121920" cy="144780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3787140" y="4217670"/>
            <a:ext cx="121920" cy="144780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4564380" y="3874770"/>
            <a:ext cx="121920" cy="144780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5625465" y="2967990"/>
            <a:ext cx="121920" cy="144780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6652260" y="2663190"/>
            <a:ext cx="121920" cy="144780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7726680" y="1863090"/>
            <a:ext cx="121920" cy="144780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4457895" y="5563255"/>
            <a:ext cx="22075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National Debt</a:t>
            </a:r>
            <a:endParaRPr lang="en-US" sz="2800" dirty="0"/>
          </a:p>
        </p:txBody>
      </p:sp>
      <p:sp>
        <p:nvSpPr>
          <p:cNvPr id="15" name="TextBox 14"/>
          <p:cNvSpPr txBox="1"/>
          <p:nvPr/>
        </p:nvSpPr>
        <p:spPr>
          <a:xfrm>
            <a:off x="885262" y="2659380"/>
            <a:ext cx="112569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 dirty="0" smtClean="0"/>
              <a:t>Trade</a:t>
            </a:r>
          </a:p>
          <a:p>
            <a:pPr algn="r"/>
            <a:r>
              <a:rPr lang="en-US" sz="2800" dirty="0" smtClean="0"/>
              <a:t>Deficit</a:t>
            </a:r>
            <a:endParaRPr lang="en-US" sz="2800" dirty="0"/>
          </a:p>
        </p:txBody>
      </p:sp>
      <p:sp>
        <p:nvSpPr>
          <p:cNvPr id="16" name="TextBox 15"/>
          <p:cNvSpPr txBox="1"/>
          <p:nvPr/>
        </p:nvSpPr>
        <p:spPr>
          <a:xfrm>
            <a:off x="4015740" y="426720"/>
            <a:ext cx="24326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Still Related ?</a:t>
            </a:r>
            <a:endParaRPr lang="en-US" sz="3200" dirty="0"/>
          </a:p>
        </p:txBody>
      </p:sp>
      <p:cxnSp>
        <p:nvCxnSpPr>
          <p:cNvPr id="17" name="Straight Connector 16"/>
          <p:cNvCxnSpPr/>
          <p:nvPr/>
        </p:nvCxnSpPr>
        <p:spPr>
          <a:xfrm flipV="1">
            <a:off x="2225040" y="1322070"/>
            <a:ext cx="6842760" cy="4126230"/>
          </a:xfrm>
          <a:prstGeom prst="line">
            <a:avLst/>
          </a:prstGeom>
          <a:ln w="34925">
            <a:solidFill>
              <a:srgbClr val="92D05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69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225040" y="1154430"/>
            <a:ext cx="7109460" cy="4251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ight Arrow 2"/>
          <p:cNvSpPr/>
          <p:nvPr/>
        </p:nvSpPr>
        <p:spPr>
          <a:xfrm>
            <a:off x="2171700" y="5295900"/>
            <a:ext cx="7360920" cy="22098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ight Arrow 3"/>
          <p:cNvSpPr/>
          <p:nvPr/>
        </p:nvSpPr>
        <p:spPr>
          <a:xfrm rot="16200000">
            <a:off x="-41910" y="3070860"/>
            <a:ext cx="4533900" cy="22098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2598420" y="5010150"/>
            <a:ext cx="121920" cy="144780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2842260" y="4815840"/>
            <a:ext cx="121920" cy="144780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8869680" y="1322070"/>
            <a:ext cx="121920" cy="144780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3238500" y="4663440"/>
            <a:ext cx="121920" cy="144780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3787140" y="4217670"/>
            <a:ext cx="121920" cy="144780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4564380" y="3874770"/>
            <a:ext cx="121920" cy="144780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5625465" y="2967990"/>
            <a:ext cx="121920" cy="144780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6652260" y="2663190"/>
            <a:ext cx="121920" cy="144780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7726680" y="1863090"/>
            <a:ext cx="121920" cy="144780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5219198" y="5539740"/>
                <a:ext cx="1265923" cy="6738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pos m:val="top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el-G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</m:ba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 </m:t>
                      </m:r>
                      <m:box>
                        <m:box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bar>
                                <m:barPr>
                                  <m:pos m:val="top"/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bar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</m:bar>
                            </m:num>
                            <m:den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den>
                          </m:f>
                        </m:e>
                      </m:box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9198" y="5539740"/>
                <a:ext cx="1265923" cy="67383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/>
          <p:cNvSpPr txBox="1"/>
          <p:nvPr/>
        </p:nvSpPr>
        <p:spPr>
          <a:xfrm>
            <a:off x="4015740" y="426720"/>
            <a:ext cx="26234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Still Related ??</a:t>
            </a:r>
            <a:endParaRPr 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718821" y="2735580"/>
                <a:ext cx="1201419" cy="6738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l-G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</m:acc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 </m:t>
                      </m:r>
                      <m:box>
                        <m:box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bar>
                                <m:barPr>
                                  <m:pos m:val="top"/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bar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</m:bar>
                            </m:num>
                            <m:den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den>
                          </m:f>
                        </m:e>
                      </m:box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821" y="2735580"/>
                <a:ext cx="1201419" cy="67383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Connector 18"/>
          <p:cNvCxnSpPr>
            <a:stCxn id="4" idx="1"/>
          </p:cNvCxnSpPr>
          <p:nvPr/>
        </p:nvCxnSpPr>
        <p:spPr>
          <a:xfrm flipV="1">
            <a:off x="2225040" y="1322070"/>
            <a:ext cx="6842760" cy="4126230"/>
          </a:xfrm>
          <a:prstGeom prst="line">
            <a:avLst/>
          </a:prstGeom>
          <a:ln w="34925">
            <a:solidFill>
              <a:srgbClr val="92D05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V="1">
            <a:off x="4968240" y="3794760"/>
            <a:ext cx="657225" cy="762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5625465" y="3331785"/>
            <a:ext cx="7620" cy="470595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Group 53"/>
          <p:cNvGrpSpPr/>
          <p:nvPr/>
        </p:nvGrpSpPr>
        <p:grpSpPr>
          <a:xfrm>
            <a:off x="2427338" y="344480"/>
            <a:ext cx="8189226" cy="4905700"/>
            <a:chOff x="2427338" y="344480"/>
            <a:chExt cx="8189226" cy="4905700"/>
          </a:xfrm>
        </p:grpSpPr>
        <p:cxnSp>
          <p:nvCxnSpPr>
            <p:cNvPr id="28" name="Straight Connector 27"/>
            <p:cNvCxnSpPr/>
            <p:nvPr/>
          </p:nvCxnSpPr>
          <p:spPr>
            <a:xfrm flipH="1" flipV="1">
              <a:off x="2668398" y="3947160"/>
              <a:ext cx="659" cy="1303020"/>
            </a:xfrm>
            <a:prstGeom prst="line">
              <a:avLst/>
            </a:prstGeom>
            <a:ln w="25400">
              <a:solidFill>
                <a:schemeClr val="tx1"/>
              </a:solidFill>
              <a:headEnd type="diamond" w="lg" len="lg"/>
              <a:tailEnd type="diamond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/>
            <p:cNvSpPr txBox="1"/>
            <p:nvPr/>
          </p:nvSpPr>
          <p:spPr>
            <a:xfrm>
              <a:off x="2427338" y="3390228"/>
              <a:ext cx="53303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LOW</a:t>
              </a:r>
            </a:p>
            <a:p>
              <a:r>
                <a:rPr lang="en-US" sz="1400" dirty="0" smtClean="0"/>
                <a:t>SNR</a:t>
              </a:r>
              <a:endParaRPr lang="en-US" sz="1400" dirty="0"/>
            </a:p>
          </p:txBody>
        </p:sp>
        <p:grpSp>
          <p:nvGrpSpPr>
            <p:cNvPr id="53" name="Group 52"/>
            <p:cNvGrpSpPr/>
            <p:nvPr/>
          </p:nvGrpSpPr>
          <p:grpSpPr>
            <a:xfrm>
              <a:off x="7413316" y="344480"/>
              <a:ext cx="3203248" cy="1955180"/>
              <a:chOff x="8052019" y="628691"/>
              <a:chExt cx="3203248" cy="1955180"/>
            </a:xfrm>
          </p:grpSpPr>
          <p:grpSp>
            <p:nvGrpSpPr>
              <p:cNvPr id="52" name="Group 51"/>
              <p:cNvGrpSpPr/>
              <p:nvPr/>
            </p:nvGrpSpPr>
            <p:grpSpPr>
              <a:xfrm>
                <a:off x="8067509" y="1331554"/>
                <a:ext cx="3161042" cy="729556"/>
                <a:chOff x="8067509" y="1331554"/>
                <a:chExt cx="3161042" cy="72955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0" name="Rectangle 49"/>
                    <p:cNvSpPr/>
                    <p:nvPr/>
                  </p:nvSpPr>
                  <p:spPr>
                    <a:xfrm>
                      <a:off x="8067509" y="1331554"/>
                      <a:ext cx="1465111" cy="729556"/>
                    </a:xfrm>
                    <a:prstGeom prst="rect">
                      <a:avLst/>
                    </a:prstGeom>
                    <a:solidFill>
                      <a:srgbClr val="92D050"/>
                    </a:solidFill>
                  </p:spPr>
                  <p:style>
                    <a:lnRef idx="2">
                      <a:schemeClr val="accent6">
                        <a:shade val="50000"/>
                      </a:schemeClr>
                    </a:lnRef>
                    <a:fillRef idx="1">
                      <a:schemeClr val="accent6"/>
                    </a:fillRef>
                    <a:effectRef idx="0">
                      <a:schemeClr val="accent6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LOW   </a:t>
                      </a:r>
                      <a14:m>
                        <m:oMath xmlns:m="http://schemas.openxmlformats.org/officeDocument/2006/math">
                          <m:f>
                            <m:fPr>
                              <m:type m:val="skw"/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𝑇𝑐</m:t>
                              </m:r>
                            </m:den>
                          </m:f>
                        </m:oMath>
                      </a14:m>
                      <a:endParaRPr 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50" name="Rectangle 49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067509" y="1331554"/>
                      <a:ext cx="1465111" cy="729556"/>
                    </a:xfrm>
                    <a:prstGeom prst="rect">
                      <a:avLst/>
                    </a:prstGeom>
                    <a:blipFill rotWithShape="1">
                      <a:blip r:embed="rId9"/>
                      <a:stretch>
                        <a:fillRect t="-33058" r="-16529" b="-6446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7" name="Rectangle 26"/>
                    <p:cNvSpPr/>
                    <p:nvPr/>
                  </p:nvSpPr>
                  <p:spPr>
                    <a:xfrm>
                      <a:off x="9532620" y="1540985"/>
                      <a:ext cx="1695931" cy="365760"/>
                    </a:xfrm>
                    <a:prstGeom prst="rect">
                      <a:avLst/>
                    </a:prstGeom>
                  </p:spPr>
                  <p:style>
                    <a:lnRef idx="2">
                      <a:schemeClr val="accent6">
                        <a:shade val="50000"/>
                      </a:schemeClr>
                    </a:lnRef>
                    <a:fillRef idx="1">
                      <a:schemeClr val="accent6"/>
                    </a:fillRef>
                    <a:effectRef idx="0">
                      <a:schemeClr val="accent6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HIGH  </a:t>
                      </a:r>
                      <a14:m>
                        <m:oMath xmlns:m="http://schemas.openxmlformats.org/officeDocument/2006/math">
                          <m:f>
                            <m:fPr>
                              <m:type m:val="skw"/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𝑇𝑐</m:t>
                              </m:r>
                            </m:den>
                          </m:f>
                        </m:oMath>
                      </a14:m>
                      <a:endParaRPr 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27" name="Rectangle 26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532620" y="1540985"/>
                      <a:ext cx="1695931" cy="365760"/>
                    </a:xfrm>
                    <a:prstGeom prst="rect">
                      <a:avLst/>
                    </a:prstGeom>
                    <a:blipFill rotWithShape="1">
                      <a:blip r:embed="rId10"/>
                      <a:stretch>
                        <a:fillRect t="-112903" r="-7143" b="-17258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49" name="Group 48"/>
                <p:cNvGrpSpPr/>
                <p:nvPr/>
              </p:nvGrpSpPr>
              <p:grpSpPr>
                <a:xfrm>
                  <a:off x="9555707" y="1394460"/>
                  <a:ext cx="0" cy="666650"/>
                  <a:chOff x="9555707" y="1394460"/>
                  <a:chExt cx="0" cy="666650"/>
                </a:xfrm>
              </p:grpSpPr>
              <p:cxnSp>
                <p:nvCxnSpPr>
                  <p:cNvPr id="31" name="Straight Connector 30"/>
                  <p:cNvCxnSpPr/>
                  <p:nvPr/>
                </p:nvCxnSpPr>
                <p:spPr>
                  <a:xfrm flipV="1">
                    <a:off x="9555707" y="1568885"/>
                    <a:ext cx="0" cy="328004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  <a:headEnd type="diamond" w="lg" len="lg"/>
                    <a:tailEnd type="diamond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" name="Straight Connector 47"/>
                  <p:cNvCxnSpPr/>
                  <p:nvPr/>
                </p:nvCxnSpPr>
                <p:spPr>
                  <a:xfrm flipV="1">
                    <a:off x="9555707" y="1394460"/>
                    <a:ext cx="0" cy="666650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  <a:headEnd type="diamond" w="lg" len="lg"/>
                    <a:tailEnd type="diamond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pic>
            <p:nvPicPr>
              <p:cNvPr id="58" name="Picture 57"/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380585" y="1927860"/>
                <a:ext cx="874682" cy="656011"/>
              </a:xfrm>
              <a:prstGeom prst="rect">
                <a:avLst/>
              </a:prstGeom>
            </p:spPr>
          </p:pic>
          <p:pic>
            <p:nvPicPr>
              <p:cNvPr id="60" name="Picture 59"/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52019" y="628691"/>
                <a:ext cx="1160992" cy="708657"/>
              </a:xfrm>
              <a:prstGeom prst="rect">
                <a:avLst/>
              </a:prstGeom>
            </p:spPr>
          </p:pic>
        </p:grpSp>
        <p:sp>
          <p:nvSpPr>
            <p:cNvPr id="34" name="TextBox 33"/>
            <p:cNvSpPr txBox="1"/>
            <p:nvPr/>
          </p:nvSpPr>
          <p:spPr>
            <a:xfrm>
              <a:off x="8694920" y="1844041"/>
              <a:ext cx="51809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High</a:t>
              </a:r>
            </a:p>
            <a:p>
              <a:r>
                <a:rPr lang="en-US" sz="1400" dirty="0" smtClean="0"/>
                <a:t>SNR</a:t>
              </a:r>
              <a:endParaRPr lang="en-US" sz="1400" dirty="0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5014903" y="3554978"/>
            <a:ext cx="2398413" cy="1222514"/>
            <a:chOff x="5014903" y="3554978"/>
            <a:chExt cx="2398413" cy="122251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/>
                <p:cNvSpPr txBox="1"/>
                <p:nvPr/>
              </p:nvSpPr>
              <p:spPr>
                <a:xfrm>
                  <a:off x="5014903" y="3554978"/>
                  <a:ext cx="2398413" cy="122251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= </m:t>
                        </m:r>
                        <m:nary>
                          <m:naryPr>
                            <m:limLoc m:val="undOvr"/>
                            <m:subHide m:val="on"/>
                            <m:supHide m:val="on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  <m:d>
                              <m:d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𝑑𝑡</m:t>
                            </m:r>
                          </m:e>
                        </m:nary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26" name="TextBox 2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14903" y="3554978"/>
                  <a:ext cx="2398413" cy="1222514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0" name="TextBox 39"/>
            <p:cNvSpPr txBox="1"/>
            <p:nvPr/>
          </p:nvSpPr>
          <p:spPr>
            <a:xfrm>
              <a:off x="5089358" y="4290000"/>
              <a:ext cx="65421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S.F.I.</a:t>
              </a:r>
              <a:endParaRPr lang="en-US" sz="200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8218075" y="5539740"/>
            <a:ext cx="3801873" cy="1272877"/>
            <a:chOff x="8218075" y="5539740"/>
            <a:chExt cx="3801873" cy="127287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/>
                <p:cNvSpPr txBox="1"/>
                <p:nvPr/>
              </p:nvSpPr>
              <p:spPr>
                <a:xfrm>
                  <a:off x="9791261" y="5539740"/>
                  <a:ext cx="1928861" cy="78457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 </m:t>
                        </m:r>
                        <m:nary>
                          <m:nary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  <m:e>
                            <m:r>
                              <a:rPr lang="el-GR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  <m:d>
                              <m:d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𝑑𝑡</m:t>
                            </m:r>
                          </m:e>
                        </m:nary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20" name="TextBox 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91261" y="5539740"/>
                  <a:ext cx="1928861" cy="784574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6" name="TextBox 35"/>
            <p:cNvSpPr txBox="1"/>
            <p:nvPr/>
          </p:nvSpPr>
          <p:spPr>
            <a:xfrm>
              <a:off x="8218075" y="5539740"/>
              <a:ext cx="132414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Input</a:t>
              </a:r>
            </a:p>
            <a:p>
              <a:r>
                <a:rPr lang="en-US" sz="2000" dirty="0" smtClean="0"/>
                <a:t>Forecasted</a:t>
              </a:r>
              <a:endParaRPr lang="en-US" sz="2000" dirty="0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9791261" y="6412507"/>
              <a:ext cx="222868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Integrated Intensity</a:t>
              </a:r>
              <a:endParaRPr lang="en-US" sz="2000" dirty="0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384357" y="1040517"/>
            <a:ext cx="1726383" cy="3142988"/>
            <a:chOff x="384357" y="1040517"/>
            <a:chExt cx="1726383" cy="3142988"/>
          </a:xfrm>
        </p:grpSpPr>
        <p:sp>
          <p:nvSpPr>
            <p:cNvPr id="35" name="TextBox 34"/>
            <p:cNvSpPr txBox="1"/>
            <p:nvPr/>
          </p:nvSpPr>
          <p:spPr>
            <a:xfrm>
              <a:off x="384357" y="3475619"/>
              <a:ext cx="156183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2000" dirty="0" smtClean="0"/>
                <a:t>K = Observed</a:t>
              </a:r>
            </a:p>
            <a:p>
              <a:pPr algn="r"/>
              <a:r>
                <a:rPr lang="en-US" sz="2000" dirty="0"/>
                <a:t>C</a:t>
              </a:r>
              <a:r>
                <a:rPr lang="en-US" sz="2000" dirty="0" smtClean="0"/>
                <a:t>ounts</a:t>
              </a:r>
              <a:endParaRPr lang="en-US" sz="2000" dirty="0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925607" y="1040517"/>
              <a:ext cx="118513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2000" dirty="0" smtClean="0"/>
                <a:t>Output</a:t>
              </a:r>
            </a:p>
            <a:p>
              <a:pPr algn="r"/>
              <a:r>
                <a:rPr lang="en-US" sz="2000" dirty="0" smtClean="0"/>
                <a:t>Observed</a:t>
              </a:r>
              <a:endParaRPr lang="en-US" sz="2000" dirty="0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6259309" y="3567082"/>
            <a:ext cx="5144438" cy="2089666"/>
            <a:chOff x="6259309" y="3567082"/>
            <a:chExt cx="5144438" cy="2089666"/>
          </a:xfrm>
        </p:grpSpPr>
        <p:pic>
          <p:nvPicPr>
            <p:cNvPr id="38" name="Picture 37"/>
            <p:cNvPicPr>
              <a:picLocks noChangeAspect="1"/>
            </p:cNvPicPr>
            <p:nvPr/>
          </p:nvPicPr>
          <p:blipFill rotWithShape="1">
            <a:blip r:embed="rId1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196" b="27134"/>
            <a:stretch/>
          </p:blipFill>
          <p:spPr>
            <a:xfrm>
              <a:off x="6259309" y="3567082"/>
              <a:ext cx="527782" cy="250358"/>
            </a:xfrm>
            <a:prstGeom prst="rect">
              <a:avLst/>
            </a:prstGeom>
          </p:spPr>
        </p:pic>
        <p:pic>
          <p:nvPicPr>
            <p:cNvPr id="43" name="Picture 42"/>
            <p:cNvPicPr>
              <a:picLocks noChangeAspect="1"/>
            </p:cNvPicPr>
            <p:nvPr/>
          </p:nvPicPr>
          <p:blipFill rotWithShape="1">
            <a:blip r:embed="rId1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196" b="27134"/>
            <a:stretch/>
          </p:blipFill>
          <p:spPr>
            <a:xfrm>
              <a:off x="10875965" y="5406390"/>
              <a:ext cx="527782" cy="25035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71692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171700" y="1196340"/>
            <a:ext cx="7109460" cy="4251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ight Arrow 2"/>
          <p:cNvSpPr/>
          <p:nvPr/>
        </p:nvSpPr>
        <p:spPr>
          <a:xfrm>
            <a:off x="2171700" y="5295900"/>
            <a:ext cx="7360920" cy="22098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ight Arrow 3"/>
          <p:cNvSpPr/>
          <p:nvPr/>
        </p:nvSpPr>
        <p:spPr>
          <a:xfrm rot="16200000">
            <a:off x="-41910" y="3070860"/>
            <a:ext cx="4533900" cy="22098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2598420" y="5010150"/>
            <a:ext cx="121920" cy="144780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2842260" y="4815840"/>
            <a:ext cx="121920" cy="144780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8869680" y="1322070"/>
            <a:ext cx="121920" cy="144780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3238500" y="4663440"/>
            <a:ext cx="121920" cy="144780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3787140" y="4217670"/>
            <a:ext cx="121920" cy="144780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4564380" y="3874770"/>
            <a:ext cx="121920" cy="144780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5625465" y="2967990"/>
            <a:ext cx="121920" cy="144780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6652260" y="2663190"/>
            <a:ext cx="121920" cy="144780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7726680" y="1863090"/>
            <a:ext cx="121920" cy="144780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5219198" y="5539740"/>
                <a:ext cx="1265923" cy="6738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pos m:val="top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el-G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</m:ba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 </m:t>
                      </m:r>
                      <m:box>
                        <m:box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bar>
                                <m:barPr>
                                  <m:pos m:val="top"/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bar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</m:bar>
                            </m:num>
                            <m:den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den>
                          </m:f>
                        </m:e>
                      </m:box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9198" y="5539740"/>
                <a:ext cx="1265923" cy="67383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/>
          <p:cNvSpPr txBox="1"/>
          <p:nvPr/>
        </p:nvSpPr>
        <p:spPr>
          <a:xfrm>
            <a:off x="4015740" y="426720"/>
            <a:ext cx="28141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Still Related ???</a:t>
            </a:r>
            <a:endParaRPr 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718821" y="2735580"/>
                <a:ext cx="1201419" cy="6738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l-G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</m:acc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 </m:t>
                      </m:r>
                      <m:box>
                        <m:box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bar>
                                <m:barPr>
                                  <m:pos m:val="top"/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bar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</m:bar>
                            </m:num>
                            <m:den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den>
                          </m:f>
                        </m:e>
                      </m:box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821" y="2735580"/>
                <a:ext cx="1201419" cy="6738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Connector 18"/>
          <p:cNvCxnSpPr>
            <a:stCxn id="4" idx="1"/>
          </p:cNvCxnSpPr>
          <p:nvPr/>
        </p:nvCxnSpPr>
        <p:spPr>
          <a:xfrm flipV="1">
            <a:off x="2225040" y="1322070"/>
            <a:ext cx="6842760" cy="4126230"/>
          </a:xfrm>
          <a:prstGeom prst="line">
            <a:avLst/>
          </a:prstGeom>
          <a:ln w="34925">
            <a:solidFill>
              <a:srgbClr val="92D05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9589771" y="5562600"/>
                <a:ext cx="1928861" cy="7845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r>
                            <a:rPr lang="el-G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89771" y="5562600"/>
                <a:ext cx="1928861" cy="78457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Connector 21"/>
          <p:cNvCxnSpPr/>
          <p:nvPr/>
        </p:nvCxnSpPr>
        <p:spPr>
          <a:xfrm flipV="1">
            <a:off x="4968240" y="3794760"/>
            <a:ext cx="657225" cy="762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5625465" y="3331785"/>
            <a:ext cx="7620" cy="470595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5014903" y="3554978"/>
                <a:ext cx="2398413" cy="12225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4903" y="3554978"/>
                <a:ext cx="2398413" cy="122251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TextBox 34"/>
          <p:cNvSpPr txBox="1"/>
          <p:nvPr/>
        </p:nvSpPr>
        <p:spPr>
          <a:xfrm>
            <a:off x="384357" y="3475619"/>
            <a:ext cx="156183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smtClean="0"/>
              <a:t>K = Observed</a:t>
            </a:r>
          </a:p>
          <a:p>
            <a:pPr algn="r"/>
            <a:r>
              <a:rPr lang="en-US" sz="2000" dirty="0" smtClean="0"/>
              <a:t>Counts</a:t>
            </a:r>
            <a:endParaRPr lang="en-US" sz="2000" dirty="0"/>
          </a:p>
        </p:txBody>
      </p:sp>
      <p:sp>
        <p:nvSpPr>
          <p:cNvPr id="36" name="TextBox 35"/>
          <p:cNvSpPr txBox="1"/>
          <p:nvPr/>
        </p:nvSpPr>
        <p:spPr>
          <a:xfrm>
            <a:off x="8557177" y="5562600"/>
            <a:ext cx="7393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Input</a:t>
            </a:r>
            <a:endParaRPr lang="en-US" sz="2000" dirty="0"/>
          </a:p>
        </p:txBody>
      </p:sp>
      <p:sp>
        <p:nvSpPr>
          <p:cNvPr id="37" name="Freeform 36"/>
          <p:cNvSpPr/>
          <p:nvPr/>
        </p:nvSpPr>
        <p:spPr>
          <a:xfrm>
            <a:off x="2346960" y="1287780"/>
            <a:ext cx="5532120" cy="3848100"/>
          </a:xfrm>
          <a:custGeom>
            <a:avLst/>
            <a:gdLst>
              <a:gd name="connsiteX0" fmla="*/ 0 w 5532120"/>
              <a:gd name="connsiteY0" fmla="*/ 3848100 h 3848100"/>
              <a:gd name="connsiteX1" fmla="*/ 121920 w 5532120"/>
              <a:gd name="connsiteY1" fmla="*/ 3314700 h 3848100"/>
              <a:gd name="connsiteX2" fmla="*/ 289560 w 5532120"/>
              <a:gd name="connsiteY2" fmla="*/ 2865120 h 3848100"/>
              <a:gd name="connsiteX3" fmla="*/ 617220 w 5532120"/>
              <a:gd name="connsiteY3" fmla="*/ 2209800 h 3848100"/>
              <a:gd name="connsiteX4" fmla="*/ 762000 w 5532120"/>
              <a:gd name="connsiteY4" fmla="*/ 1851660 h 3848100"/>
              <a:gd name="connsiteX5" fmla="*/ 1310640 w 5532120"/>
              <a:gd name="connsiteY5" fmla="*/ 1630680 h 3848100"/>
              <a:gd name="connsiteX6" fmla="*/ 1767840 w 5532120"/>
              <a:gd name="connsiteY6" fmla="*/ 1127760 h 3848100"/>
              <a:gd name="connsiteX7" fmla="*/ 2430780 w 5532120"/>
              <a:gd name="connsiteY7" fmla="*/ 701040 h 3848100"/>
              <a:gd name="connsiteX8" fmla="*/ 2735580 w 5532120"/>
              <a:gd name="connsiteY8" fmla="*/ 525780 h 3848100"/>
              <a:gd name="connsiteX9" fmla="*/ 3139440 w 5532120"/>
              <a:gd name="connsiteY9" fmla="*/ 365760 h 3848100"/>
              <a:gd name="connsiteX10" fmla="*/ 3825240 w 5532120"/>
              <a:gd name="connsiteY10" fmla="*/ 236220 h 3848100"/>
              <a:gd name="connsiteX11" fmla="*/ 4442460 w 5532120"/>
              <a:gd name="connsiteY11" fmla="*/ 106680 h 3848100"/>
              <a:gd name="connsiteX12" fmla="*/ 5532120 w 5532120"/>
              <a:gd name="connsiteY12" fmla="*/ 0 h 3848100"/>
              <a:gd name="connsiteX0" fmla="*/ 0 w 5532120"/>
              <a:gd name="connsiteY0" fmla="*/ 3848100 h 3848100"/>
              <a:gd name="connsiteX1" fmla="*/ 121920 w 5532120"/>
              <a:gd name="connsiteY1" fmla="*/ 3314700 h 3848100"/>
              <a:gd name="connsiteX2" fmla="*/ 289560 w 5532120"/>
              <a:gd name="connsiteY2" fmla="*/ 2865120 h 3848100"/>
              <a:gd name="connsiteX3" fmla="*/ 617220 w 5532120"/>
              <a:gd name="connsiteY3" fmla="*/ 2209800 h 3848100"/>
              <a:gd name="connsiteX4" fmla="*/ 1036320 w 5532120"/>
              <a:gd name="connsiteY4" fmla="*/ 1828800 h 3848100"/>
              <a:gd name="connsiteX5" fmla="*/ 1310640 w 5532120"/>
              <a:gd name="connsiteY5" fmla="*/ 1630680 h 3848100"/>
              <a:gd name="connsiteX6" fmla="*/ 1767840 w 5532120"/>
              <a:gd name="connsiteY6" fmla="*/ 1127760 h 3848100"/>
              <a:gd name="connsiteX7" fmla="*/ 2430780 w 5532120"/>
              <a:gd name="connsiteY7" fmla="*/ 701040 h 3848100"/>
              <a:gd name="connsiteX8" fmla="*/ 2735580 w 5532120"/>
              <a:gd name="connsiteY8" fmla="*/ 525780 h 3848100"/>
              <a:gd name="connsiteX9" fmla="*/ 3139440 w 5532120"/>
              <a:gd name="connsiteY9" fmla="*/ 365760 h 3848100"/>
              <a:gd name="connsiteX10" fmla="*/ 3825240 w 5532120"/>
              <a:gd name="connsiteY10" fmla="*/ 236220 h 3848100"/>
              <a:gd name="connsiteX11" fmla="*/ 4442460 w 5532120"/>
              <a:gd name="connsiteY11" fmla="*/ 106680 h 3848100"/>
              <a:gd name="connsiteX12" fmla="*/ 5532120 w 5532120"/>
              <a:gd name="connsiteY12" fmla="*/ 0 h 3848100"/>
              <a:gd name="connsiteX0" fmla="*/ 0 w 5532120"/>
              <a:gd name="connsiteY0" fmla="*/ 3848100 h 3848100"/>
              <a:gd name="connsiteX1" fmla="*/ 121920 w 5532120"/>
              <a:gd name="connsiteY1" fmla="*/ 3314700 h 3848100"/>
              <a:gd name="connsiteX2" fmla="*/ 289560 w 5532120"/>
              <a:gd name="connsiteY2" fmla="*/ 2865120 h 3848100"/>
              <a:gd name="connsiteX3" fmla="*/ 617220 w 5532120"/>
              <a:gd name="connsiteY3" fmla="*/ 2209800 h 3848100"/>
              <a:gd name="connsiteX4" fmla="*/ 1036320 w 5532120"/>
              <a:gd name="connsiteY4" fmla="*/ 1828800 h 3848100"/>
              <a:gd name="connsiteX5" fmla="*/ 1424940 w 5532120"/>
              <a:gd name="connsiteY5" fmla="*/ 1440180 h 3848100"/>
              <a:gd name="connsiteX6" fmla="*/ 1767840 w 5532120"/>
              <a:gd name="connsiteY6" fmla="*/ 1127760 h 3848100"/>
              <a:gd name="connsiteX7" fmla="*/ 2430780 w 5532120"/>
              <a:gd name="connsiteY7" fmla="*/ 701040 h 3848100"/>
              <a:gd name="connsiteX8" fmla="*/ 2735580 w 5532120"/>
              <a:gd name="connsiteY8" fmla="*/ 525780 h 3848100"/>
              <a:gd name="connsiteX9" fmla="*/ 3139440 w 5532120"/>
              <a:gd name="connsiteY9" fmla="*/ 365760 h 3848100"/>
              <a:gd name="connsiteX10" fmla="*/ 3825240 w 5532120"/>
              <a:gd name="connsiteY10" fmla="*/ 236220 h 3848100"/>
              <a:gd name="connsiteX11" fmla="*/ 4442460 w 5532120"/>
              <a:gd name="connsiteY11" fmla="*/ 106680 h 3848100"/>
              <a:gd name="connsiteX12" fmla="*/ 5532120 w 5532120"/>
              <a:gd name="connsiteY12" fmla="*/ 0 h 3848100"/>
              <a:gd name="connsiteX0" fmla="*/ 0 w 5532120"/>
              <a:gd name="connsiteY0" fmla="*/ 3848100 h 3848100"/>
              <a:gd name="connsiteX1" fmla="*/ 121920 w 5532120"/>
              <a:gd name="connsiteY1" fmla="*/ 3314700 h 3848100"/>
              <a:gd name="connsiteX2" fmla="*/ 289560 w 5532120"/>
              <a:gd name="connsiteY2" fmla="*/ 2865120 h 3848100"/>
              <a:gd name="connsiteX3" fmla="*/ 617220 w 5532120"/>
              <a:gd name="connsiteY3" fmla="*/ 2209800 h 3848100"/>
              <a:gd name="connsiteX4" fmla="*/ 1036320 w 5532120"/>
              <a:gd name="connsiteY4" fmla="*/ 1828800 h 3848100"/>
              <a:gd name="connsiteX5" fmla="*/ 1424940 w 5532120"/>
              <a:gd name="connsiteY5" fmla="*/ 1440180 h 3848100"/>
              <a:gd name="connsiteX6" fmla="*/ 2034540 w 5532120"/>
              <a:gd name="connsiteY6" fmla="*/ 998220 h 3848100"/>
              <a:gd name="connsiteX7" fmla="*/ 2430780 w 5532120"/>
              <a:gd name="connsiteY7" fmla="*/ 701040 h 3848100"/>
              <a:gd name="connsiteX8" fmla="*/ 2735580 w 5532120"/>
              <a:gd name="connsiteY8" fmla="*/ 525780 h 3848100"/>
              <a:gd name="connsiteX9" fmla="*/ 3139440 w 5532120"/>
              <a:gd name="connsiteY9" fmla="*/ 365760 h 3848100"/>
              <a:gd name="connsiteX10" fmla="*/ 3825240 w 5532120"/>
              <a:gd name="connsiteY10" fmla="*/ 236220 h 3848100"/>
              <a:gd name="connsiteX11" fmla="*/ 4442460 w 5532120"/>
              <a:gd name="connsiteY11" fmla="*/ 106680 h 3848100"/>
              <a:gd name="connsiteX12" fmla="*/ 5532120 w 5532120"/>
              <a:gd name="connsiteY12" fmla="*/ 0 h 3848100"/>
              <a:gd name="connsiteX0" fmla="*/ 0 w 5532120"/>
              <a:gd name="connsiteY0" fmla="*/ 3848100 h 3848100"/>
              <a:gd name="connsiteX1" fmla="*/ 121920 w 5532120"/>
              <a:gd name="connsiteY1" fmla="*/ 3314700 h 3848100"/>
              <a:gd name="connsiteX2" fmla="*/ 289560 w 5532120"/>
              <a:gd name="connsiteY2" fmla="*/ 2865120 h 3848100"/>
              <a:gd name="connsiteX3" fmla="*/ 617220 w 5532120"/>
              <a:gd name="connsiteY3" fmla="*/ 2209800 h 3848100"/>
              <a:gd name="connsiteX4" fmla="*/ 1036320 w 5532120"/>
              <a:gd name="connsiteY4" fmla="*/ 1828800 h 3848100"/>
              <a:gd name="connsiteX5" fmla="*/ 1424940 w 5532120"/>
              <a:gd name="connsiteY5" fmla="*/ 1440180 h 3848100"/>
              <a:gd name="connsiteX6" fmla="*/ 2034540 w 5532120"/>
              <a:gd name="connsiteY6" fmla="*/ 998220 h 3848100"/>
              <a:gd name="connsiteX7" fmla="*/ 2430780 w 5532120"/>
              <a:gd name="connsiteY7" fmla="*/ 701040 h 3848100"/>
              <a:gd name="connsiteX8" fmla="*/ 2735580 w 5532120"/>
              <a:gd name="connsiteY8" fmla="*/ 525780 h 3848100"/>
              <a:gd name="connsiteX9" fmla="*/ 3139440 w 5532120"/>
              <a:gd name="connsiteY9" fmla="*/ 365760 h 3848100"/>
              <a:gd name="connsiteX10" fmla="*/ 3817620 w 5532120"/>
              <a:gd name="connsiteY10" fmla="*/ 182880 h 3848100"/>
              <a:gd name="connsiteX11" fmla="*/ 4442460 w 5532120"/>
              <a:gd name="connsiteY11" fmla="*/ 106680 h 3848100"/>
              <a:gd name="connsiteX12" fmla="*/ 5532120 w 5532120"/>
              <a:gd name="connsiteY12" fmla="*/ 0 h 3848100"/>
              <a:gd name="connsiteX0" fmla="*/ 0 w 5532120"/>
              <a:gd name="connsiteY0" fmla="*/ 3848100 h 3848100"/>
              <a:gd name="connsiteX1" fmla="*/ 121920 w 5532120"/>
              <a:gd name="connsiteY1" fmla="*/ 3314700 h 3848100"/>
              <a:gd name="connsiteX2" fmla="*/ 289560 w 5532120"/>
              <a:gd name="connsiteY2" fmla="*/ 2865120 h 3848100"/>
              <a:gd name="connsiteX3" fmla="*/ 624840 w 5532120"/>
              <a:gd name="connsiteY3" fmla="*/ 2232660 h 3848100"/>
              <a:gd name="connsiteX4" fmla="*/ 1036320 w 5532120"/>
              <a:gd name="connsiteY4" fmla="*/ 1828800 h 3848100"/>
              <a:gd name="connsiteX5" fmla="*/ 1424940 w 5532120"/>
              <a:gd name="connsiteY5" fmla="*/ 1440180 h 3848100"/>
              <a:gd name="connsiteX6" fmla="*/ 2034540 w 5532120"/>
              <a:gd name="connsiteY6" fmla="*/ 998220 h 3848100"/>
              <a:gd name="connsiteX7" fmla="*/ 2430780 w 5532120"/>
              <a:gd name="connsiteY7" fmla="*/ 701040 h 3848100"/>
              <a:gd name="connsiteX8" fmla="*/ 2735580 w 5532120"/>
              <a:gd name="connsiteY8" fmla="*/ 525780 h 3848100"/>
              <a:gd name="connsiteX9" fmla="*/ 3139440 w 5532120"/>
              <a:gd name="connsiteY9" fmla="*/ 365760 h 3848100"/>
              <a:gd name="connsiteX10" fmla="*/ 3817620 w 5532120"/>
              <a:gd name="connsiteY10" fmla="*/ 182880 h 3848100"/>
              <a:gd name="connsiteX11" fmla="*/ 4442460 w 5532120"/>
              <a:gd name="connsiteY11" fmla="*/ 106680 h 3848100"/>
              <a:gd name="connsiteX12" fmla="*/ 5532120 w 5532120"/>
              <a:gd name="connsiteY12" fmla="*/ 0 h 3848100"/>
              <a:gd name="connsiteX0" fmla="*/ 0 w 5532120"/>
              <a:gd name="connsiteY0" fmla="*/ 3848100 h 3848100"/>
              <a:gd name="connsiteX1" fmla="*/ 121920 w 5532120"/>
              <a:gd name="connsiteY1" fmla="*/ 3314700 h 3848100"/>
              <a:gd name="connsiteX2" fmla="*/ 289560 w 5532120"/>
              <a:gd name="connsiteY2" fmla="*/ 2865120 h 3848100"/>
              <a:gd name="connsiteX3" fmla="*/ 624840 w 5532120"/>
              <a:gd name="connsiteY3" fmla="*/ 2232660 h 3848100"/>
              <a:gd name="connsiteX4" fmla="*/ 1028700 w 5532120"/>
              <a:gd name="connsiteY4" fmla="*/ 1775460 h 3848100"/>
              <a:gd name="connsiteX5" fmla="*/ 1424940 w 5532120"/>
              <a:gd name="connsiteY5" fmla="*/ 1440180 h 3848100"/>
              <a:gd name="connsiteX6" fmla="*/ 2034540 w 5532120"/>
              <a:gd name="connsiteY6" fmla="*/ 998220 h 3848100"/>
              <a:gd name="connsiteX7" fmla="*/ 2430780 w 5532120"/>
              <a:gd name="connsiteY7" fmla="*/ 701040 h 3848100"/>
              <a:gd name="connsiteX8" fmla="*/ 2735580 w 5532120"/>
              <a:gd name="connsiteY8" fmla="*/ 525780 h 3848100"/>
              <a:gd name="connsiteX9" fmla="*/ 3139440 w 5532120"/>
              <a:gd name="connsiteY9" fmla="*/ 365760 h 3848100"/>
              <a:gd name="connsiteX10" fmla="*/ 3817620 w 5532120"/>
              <a:gd name="connsiteY10" fmla="*/ 182880 h 3848100"/>
              <a:gd name="connsiteX11" fmla="*/ 4442460 w 5532120"/>
              <a:gd name="connsiteY11" fmla="*/ 106680 h 3848100"/>
              <a:gd name="connsiteX12" fmla="*/ 5532120 w 5532120"/>
              <a:gd name="connsiteY12" fmla="*/ 0 h 3848100"/>
              <a:gd name="connsiteX0" fmla="*/ 0 w 5532120"/>
              <a:gd name="connsiteY0" fmla="*/ 3848100 h 3848100"/>
              <a:gd name="connsiteX1" fmla="*/ 121920 w 5532120"/>
              <a:gd name="connsiteY1" fmla="*/ 3314700 h 3848100"/>
              <a:gd name="connsiteX2" fmla="*/ 289560 w 5532120"/>
              <a:gd name="connsiteY2" fmla="*/ 2865120 h 3848100"/>
              <a:gd name="connsiteX3" fmla="*/ 624840 w 5532120"/>
              <a:gd name="connsiteY3" fmla="*/ 2232660 h 3848100"/>
              <a:gd name="connsiteX4" fmla="*/ 1028700 w 5532120"/>
              <a:gd name="connsiteY4" fmla="*/ 1775460 h 3848100"/>
              <a:gd name="connsiteX5" fmla="*/ 1524000 w 5532120"/>
              <a:gd name="connsiteY5" fmla="*/ 1295400 h 3848100"/>
              <a:gd name="connsiteX6" fmla="*/ 2034540 w 5532120"/>
              <a:gd name="connsiteY6" fmla="*/ 998220 h 3848100"/>
              <a:gd name="connsiteX7" fmla="*/ 2430780 w 5532120"/>
              <a:gd name="connsiteY7" fmla="*/ 701040 h 3848100"/>
              <a:gd name="connsiteX8" fmla="*/ 2735580 w 5532120"/>
              <a:gd name="connsiteY8" fmla="*/ 525780 h 3848100"/>
              <a:gd name="connsiteX9" fmla="*/ 3139440 w 5532120"/>
              <a:gd name="connsiteY9" fmla="*/ 365760 h 3848100"/>
              <a:gd name="connsiteX10" fmla="*/ 3817620 w 5532120"/>
              <a:gd name="connsiteY10" fmla="*/ 182880 h 3848100"/>
              <a:gd name="connsiteX11" fmla="*/ 4442460 w 5532120"/>
              <a:gd name="connsiteY11" fmla="*/ 106680 h 3848100"/>
              <a:gd name="connsiteX12" fmla="*/ 5532120 w 5532120"/>
              <a:gd name="connsiteY12" fmla="*/ 0 h 3848100"/>
              <a:gd name="connsiteX0" fmla="*/ 0 w 5532120"/>
              <a:gd name="connsiteY0" fmla="*/ 3848100 h 3848100"/>
              <a:gd name="connsiteX1" fmla="*/ 121920 w 5532120"/>
              <a:gd name="connsiteY1" fmla="*/ 3314700 h 3848100"/>
              <a:gd name="connsiteX2" fmla="*/ 289560 w 5532120"/>
              <a:gd name="connsiteY2" fmla="*/ 2865120 h 3848100"/>
              <a:gd name="connsiteX3" fmla="*/ 624840 w 5532120"/>
              <a:gd name="connsiteY3" fmla="*/ 2232660 h 3848100"/>
              <a:gd name="connsiteX4" fmla="*/ 1028700 w 5532120"/>
              <a:gd name="connsiteY4" fmla="*/ 1775460 h 3848100"/>
              <a:gd name="connsiteX5" fmla="*/ 1524000 w 5532120"/>
              <a:gd name="connsiteY5" fmla="*/ 1295400 h 3848100"/>
              <a:gd name="connsiteX6" fmla="*/ 2034540 w 5532120"/>
              <a:gd name="connsiteY6" fmla="*/ 929640 h 3848100"/>
              <a:gd name="connsiteX7" fmla="*/ 2430780 w 5532120"/>
              <a:gd name="connsiteY7" fmla="*/ 701040 h 3848100"/>
              <a:gd name="connsiteX8" fmla="*/ 2735580 w 5532120"/>
              <a:gd name="connsiteY8" fmla="*/ 525780 h 3848100"/>
              <a:gd name="connsiteX9" fmla="*/ 3139440 w 5532120"/>
              <a:gd name="connsiteY9" fmla="*/ 365760 h 3848100"/>
              <a:gd name="connsiteX10" fmla="*/ 3817620 w 5532120"/>
              <a:gd name="connsiteY10" fmla="*/ 182880 h 3848100"/>
              <a:gd name="connsiteX11" fmla="*/ 4442460 w 5532120"/>
              <a:gd name="connsiteY11" fmla="*/ 106680 h 3848100"/>
              <a:gd name="connsiteX12" fmla="*/ 5532120 w 5532120"/>
              <a:gd name="connsiteY12" fmla="*/ 0 h 3848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532120" h="3848100">
                <a:moveTo>
                  <a:pt x="0" y="3848100"/>
                </a:moveTo>
                <a:cubicBezTo>
                  <a:pt x="36830" y="3663315"/>
                  <a:pt x="73660" y="3478530"/>
                  <a:pt x="121920" y="3314700"/>
                </a:cubicBezTo>
                <a:cubicBezTo>
                  <a:pt x="170180" y="3150870"/>
                  <a:pt x="205740" y="3045460"/>
                  <a:pt x="289560" y="2865120"/>
                </a:cubicBezTo>
                <a:cubicBezTo>
                  <a:pt x="373380" y="2684780"/>
                  <a:pt x="501650" y="2414270"/>
                  <a:pt x="624840" y="2232660"/>
                </a:cubicBezTo>
                <a:cubicBezTo>
                  <a:pt x="748030" y="2051050"/>
                  <a:pt x="878840" y="1931670"/>
                  <a:pt x="1028700" y="1775460"/>
                </a:cubicBezTo>
                <a:cubicBezTo>
                  <a:pt x="1178560" y="1619250"/>
                  <a:pt x="1356360" y="1436370"/>
                  <a:pt x="1524000" y="1295400"/>
                </a:cubicBezTo>
                <a:cubicBezTo>
                  <a:pt x="1691640" y="1154430"/>
                  <a:pt x="1883410" y="1028700"/>
                  <a:pt x="2034540" y="929640"/>
                </a:cubicBezTo>
                <a:cubicBezTo>
                  <a:pt x="2185670" y="830580"/>
                  <a:pt x="2313940" y="768350"/>
                  <a:pt x="2430780" y="701040"/>
                </a:cubicBezTo>
                <a:cubicBezTo>
                  <a:pt x="2547620" y="633730"/>
                  <a:pt x="2617470" y="581660"/>
                  <a:pt x="2735580" y="525780"/>
                </a:cubicBezTo>
                <a:cubicBezTo>
                  <a:pt x="2853690" y="469900"/>
                  <a:pt x="2959100" y="422910"/>
                  <a:pt x="3139440" y="365760"/>
                </a:cubicBezTo>
                <a:cubicBezTo>
                  <a:pt x="3319780" y="308610"/>
                  <a:pt x="3600450" y="226060"/>
                  <a:pt x="3817620" y="182880"/>
                </a:cubicBezTo>
                <a:cubicBezTo>
                  <a:pt x="4034790" y="139700"/>
                  <a:pt x="4156710" y="137160"/>
                  <a:pt x="4442460" y="106680"/>
                </a:cubicBezTo>
                <a:lnTo>
                  <a:pt x="5532120" y="0"/>
                </a:lnTo>
              </a:path>
            </a:pathLst>
          </a:cu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/>
              <p:cNvSpPr txBox="1"/>
              <p:nvPr/>
            </p:nvSpPr>
            <p:spPr>
              <a:xfrm>
                <a:off x="3116357" y="1935479"/>
                <a:ext cx="1009635" cy="5827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bar>
                        <m:barPr>
                          <m:pos m:val="top"/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</m:ba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6357" y="1935479"/>
                <a:ext cx="1009635" cy="58272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/>
          <p:cNvSpPr txBox="1"/>
          <p:nvPr/>
        </p:nvSpPr>
        <p:spPr>
          <a:xfrm>
            <a:off x="3123338" y="1567725"/>
            <a:ext cx="7481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P.O.L.</a:t>
            </a:r>
            <a:endParaRPr lang="en-US" sz="2000" dirty="0"/>
          </a:p>
        </p:txBody>
      </p:sp>
      <p:sp>
        <p:nvSpPr>
          <p:cNvPr id="40" name="TextBox 39"/>
          <p:cNvSpPr txBox="1"/>
          <p:nvPr/>
        </p:nvSpPr>
        <p:spPr>
          <a:xfrm>
            <a:off x="5089358" y="4290000"/>
            <a:ext cx="6542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S.F.I.</a:t>
            </a:r>
            <a:endParaRPr lang="en-US" sz="2000" dirty="0"/>
          </a:p>
        </p:txBody>
      </p:sp>
      <p:sp>
        <p:nvSpPr>
          <p:cNvPr id="41" name="Oval 40"/>
          <p:cNvSpPr/>
          <p:nvPr/>
        </p:nvSpPr>
        <p:spPr>
          <a:xfrm>
            <a:off x="3621174" y="2937301"/>
            <a:ext cx="121920" cy="144780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4892983" y="1695390"/>
            <a:ext cx="121920" cy="144780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6562725" y="1317029"/>
            <a:ext cx="121920" cy="144780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7675245" y="1271760"/>
            <a:ext cx="121920" cy="144780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2885133" y="3374638"/>
            <a:ext cx="121920" cy="144780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9589771" y="6471576"/>
            <a:ext cx="22286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Integrated Intensity</a:t>
            </a:r>
            <a:endParaRPr lang="en-US" sz="2000" dirty="0"/>
          </a:p>
        </p:txBody>
      </p:sp>
      <p:sp>
        <p:nvSpPr>
          <p:cNvPr id="47" name="TextBox 46"/>
          <p:cNvSpPr txBox="1"/>
          <p:nvPr/>
        </p:nvSpPr>
        <p:spPr>
          <a:xfrm>
            <a:off x="1165276" y="1216485"/>
            <a:ext cx="9316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Output</a:t>
            </a:r>
            <a:endParaRPr lang="en-US" sz="2000" dirty="0"/>
          </a:p>
        </p:txBody>
      </p:sp>
      <p:grpSp>
        <p:nvGrpSpPr>
          <p:cNvPr id="50" name="Group 49"/>
          <p:cNvGrpSpPr/>
          <p:nvPr/>
        </p:nvGrpSpPr>
        <p:grpSpPr>
          <a:xfrm>
            <a:off x="8544920" y="2164369"/>
            <a:ext cx="3151673" cy="1545863"/>
            <a:chOff x="3042841" y="3585430"/>
            <a:chExt cx="3151673" cy="1545863"/>
          </a:xfrm>
        </p:grpSpPr>
        <p:sp>
          <p:nvSpPr>
            <p:cNvPr id="51" name="Oval 50"/>
            <p:cNvSpPr/>
            <p:nvPr/>
          </p:nvSpPr>
          <p:spPr>
            <a:xfrm>
              <a:off x="3042841" y="3585430"/>
              <a:ext cx="2887441" cy="1545863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/>
            <p:cNvSpPr/>
            <p:nvPr/>
          </p:nvSpPr>
          <p:spPr>
            <a:xfrm>
              <a:off x="3140578" y="3843307"/>
              <a:ext cx="2354700" cy="103053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/>
            <p:cNvSpPr/>
            <p:nvPr/>
          </p:nvSpPr>
          <p:spPr>
            <a:xfrm>
              <a:off x="3318392" y="4012708"/>
              <a:ext cx="1608716" cy="677360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/>
            <p:cNvSpPr/>
            <p:nvPr/>
          </p:nvSpPr>
          <p:spPr>
            <a:xfrm>
              <a:off x="3472298" y="4172505"/>
              <a:ext cx="948782" cy="352088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</a:rPr>
                <a:t>Ergodic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4913309" y="4081575"/>
              <a:ext cx="53362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WSS</a:t>
              </a:r>
              <a:endParaRPr lang="en-US" sz="1200" dirty="0"/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4410252" y="4172505"/>
              <a:ext cx="35225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SS</a:t>
              </a:r>
              <a:endParaRPr lang="en-US" sz="1200" dirty="0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5359034" y="3953996"/>
              <a:ext cx="4035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SFI</a:t>
              </a:r>
              <a:endParaRPr lang="en-US" sz="1200" dirty="0"/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5702610" y="3676997"/>
              <a:ext cx="49190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POL</a:t>
              </a:r>
              <a:endParaRPr lang="en-US" sz="1200" dirty="0"/>
            </a:p>
          </p:txBody>
        </p:sp>
      </p:grpSp>
      <p:pic>
        <p:nvPicPr>
          <p:cNvPr id="49" name="Picture 48"/>
          <p:cNvPicPr>
            <a:picLocks noChangeAspect="1"/>
          </p:cNvPicPr>
          <p:nvPr/>
        </p:nvPicPr>
        <p:blipFill rotWithShape="1"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96" b="27134"/>
          <a:stretch/>
        </p:blipFill>
        <p:spPr>
          <a:xfrm>
            <a:off x="6300941" y="3532118"/>
            <a:ext cx="527782" cy="250358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1700" y="1667969"/>
            <a:ext cx="459202" cy="344401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 rotWithShape="1"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96" b="27134"/>
          <a:stretch/>
        </p:blipFill>
        <p:spPr>
          <a:xfrm>
            <a:off x="10821054" y="5483817"/>
            <a:ext cx="527782" cy="250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162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74100" y="2590622"/>
            <a:ext cx="592630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 smtClean="0"/>
              <a:t>GPU-</a:t>
            </a:r>
            <a:r>
              <a:rPr lang="en-US" sz="4000" dirty="0" err="1" smtClean="0"/>
              <a:t>ized</a:t>
            </a:r>
            <a:r>
              <a:rPr lang="en-US" sz="4000" dirty="0" smtClean="0"/>
              <a:t> Machine Learning</a:t>
            </a:r>
          </a:p>
          <a:p>
            <a:pPr algn="ctr"/>
            <a:endParaRPr lang="en-US" sz="4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804" r="3350" b="2043"/>
          <a:stretch/>
        </p:blipFill>
        <p:spPr>
          <a:xfrm>
            <a:off x="8600402" y="3551620"/>
            <a:ext cx="304800" cy="37727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03497" y="637015"/>
            <a:ext cx="853923" cy="112907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146642" y="3555591"/>
            <a:ext cx="3724606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b="1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.. some known side effects</a:t>
            </a:r>
            <a:endParaRPr lang="en-US" b="1" cap="none" spc="0" dirty="0">
              <a:ln/>
              <a:solidFill>
                <a:schemeClr val="accent3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263502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orizontal Scroll 2"/>
          <p:cNvSpPr/>
          <p:nvPr/>
        </p:nvSpPr>
        <p:spPr>
          <a:xfrm>
            <a:off x="1336430" y="344384"/>
            <a:ext cx="9174146" cy="6150301"/>
          </a:xfrm>
          <a:prstGeom prst="horizontalScroll">
            <a:avLst/>
          </a:prstGeom>
          <a:blipFill dpi="0" rotWithShape="1">
            <a:blip r:embed="rId2">
              <a:alphaModFix amt="39000"/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Over the last 10 years …</a:t>
            </a:r>
          </a:p>
          <a:p>
            <a:pPr algn="r"/>
            <a:endParaRPr lang="en-US" dirty="0">
              <a:solidFill>
                <a:schemeClr val="tx1"/>
              </a:solidFill>
            </a:endParaRPr>
          </a:p>
          <a:p>
            <a:pPr algn="r"/>
            <a:r>
              <a:rPr lang="en-US" dirty="0">
                <a:solidFill>
                  <a:schemeClr val="tx1"/>
                </a:solidFill>
              </a:rPr>
              <a:t>Total energy to run </a:t>
            </a:r>
          </a:p>
          <a:p>
            <a:pPr algn="r"/>
            <a:r>
              <a:rPr lang="en-US" dirty="0">
                <a:solidFill>
                  <a:schemeClr val="tx1"/>
                </a:solidFill>
              </a:rPr>
              <a:t>410 Million </a:t>
            </a:r>
            <a:r>
              <a:rPr lang="en-US" dirty="0" smtClean="0">
                <a:solidFill>
                  <a:schemeClr val="tx1"/>
                </a:solidFill>
              </a:rPr>
              <a:t>GPUs (500 </a:t>
            </a:r>
            <a:r>
              <a:rPr lang="en-US" dirty="0">
                <a:solidFill>
                  <a:schemeClr val="tx1"/>
                </a:solidFill>
              </a:rPr>
              <a:t>W </a:t>
            </a:r>
            <a:r>
              <a:rPr lang="en-US" dirty="0" smtClean="0">
                <a:solidFill>
                  <a:schemeClr val="tx1"/>
                </a:solidFill>
              </a:rPr>
              <a:t>= </a:t>
            </a:r>
            <a:r>
              <a:rPr lang="en-US" dirty="0">
                <a:solidFill>
                  <a:schemeClr val="tx1"/>
                </a:solidFill>
              </a:rPr>
              <a:t>40 $/</a:t>
            </a:r>
            <a:r>
              <a:rPr lang="en-US" dirty="0" err="1" smtClean="0">
                <a:solidFill>
                  <a:schemeClr val="tx1"/>
                </a:solidFill>
              </a:rPr>
              <a:t>mth</a:t>
            </a:r>
            <a:r>
              <a:rPr lang="en-US" dirty="0" smtClean="0">
                <a:solidFill>
                  <a:schemeClr val="tx1"/>
                </a:solidFill>
              </a:rPr>
              <a:t> each) </a:t>
            </a:r>
          </a:p>
          <a:p>
            <a:pPr algn="r"/>
            <a:r>
              <a:rPr lang="en-US" dirty="0" smtClean="0">
                <a:solidFill>
                  <a:schemeClr val="tx1"/>
                </a:solidFill>
              </a:rPr>
              <a:t>= </a:t>
            </a:r>
            <a:r>
              <a:rPr lang="en-US" dirty="0">
                <a:solidFill>
                  <a:schemeClr val="tx1"/>
                </a:solidFill>
              </a:rPr>
              <a:t>2 Trillion USD </a:t>
            </a:r>
          </a:p>
          <a:p>
            <a:pPr algn="r"/>
            <a:endParaRPr lang="en-US" dirty="0">
              <a:solidFill>
                <a:schemeClr val="tx1"/>
              </a:solidFill>
            </a:endParaRPr>
          </a:p>
          <a:p>
            <a:pPr algn="r"/>
            <a:r>
              <a:rPr lang="en-US" dirty="0" smtClean="0">
                <a:solidFill>
                  <a:schemeClr val="tx1"/>
                </a:solidFill>
              </a:rPr>
              <a:t>= 50</a:t>
            </a:r>
            <a:r>
              <a:rPr lang="en-US" dirty="0">
                <a:solidFill>
                  <a:schemeClr val="tx1"/>
                </a:solidFill>
              </a:rPr>
              <a:t>% of </a:t>
            </a:r>
            <a:r>
              <a:rPr lang="en-US" dirty="0" smtClean="0">
                <a:solidFill>
                  <a:schemeClr val="tx1"/>
                </a:solidFill>
              </a:rPr>
              <a:t>GDP </a:t>
            </a:r>
            <a:r>
              <a:rPr lang="en-US" dirty="0">
                <a:solidFill>
                  <a:schemeClr val="tx1"/>
                </a:solidFill>
              </a:rPr>
              <a:t>growth</a:t>
            </a:r>
          </a:p>
          <a:p>
            <a:pPr algn="r"/>
            <a:endParaRPr lang="en-US" dirty="0">
              <a:solidFill>
                <a:schemeClr val="tx1"/>
              </a:solidFill>
            </a:endParaRPr>
          </a:p>
          <a:p>
            <a:pPr algn="r"/>
            <a:r>
              <a:rPr lang="en-US" dirty="0" smtClean="0">
                <a:solidFill>
                  <a:schemeClr val="tx1"/>
                </a:solidFill>
              </a:rPr>
              <a:t>= 20</a:t>
            </a:r>
            <a:r>
              <a:rPr lang="en-US" dirty="0">
                <a:solidFill>
                  <a:schemeClr val="tx1"/>
                </a:solidFill>
              </a:rPr>
              <a:t>% </a:t>
            </a:r>
            <a:r>
              <a:rPr lang="en-US" dirty="0" smtClean="0">
                <a:solidFill>
                  <a:schemeClr val="tx1"/>
                </a:solidFill>
              </a:rPr>
              <a:t>of bad </a:t>
            </a:r>
            <a:r>
              <a:rPr lang="en-US" b="1" u="sng" dirty="0">
                <a:solidFill>
                  <a:srgbClr val="FF0000"/>
                </a:solidFill>
              </a:rPr>
              <a:t>Private Sector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smtClean="0">
                <a:solidFill>
                  <a:schemeClr val="tx1"/>
                </a:solidFill>
              </a:rPr>
              <a:t>debt</a:t>
            </a:r>
          </a:p>
          <a:p>
            <a:pPr algn="r"/>
            <a:endParaRPr lang="en-US" dirty="0">
              <a:solidFill>
                <a:schemeClr val="tx1"/>
              </a:solidFill>
            </a:endParaRPr>
          </a:p>
          <a:p>
            <a:pPr algn="r"/>
            <a:r>
              <a:rPr lang="en-US" dirty="0" smtClean="0">
                <a:solidFill>
                  <a:schemeClr val="tx1"/>
                </a:solidFill>
              </a:rPr>
              <a:t>= 5 x Internet 1.0 Bubble</a:t>
            </a:r>
            <a:endParaRPr lang="en-US" dirty="0">
              <a:solidFill>
                <a:schemeClr val="tx1"/>
              </a:solidFill>
            </a:endParaRPr>
          </a:p>
          <a:p>
            <a:pPr algn="r"/>
            <a:endParaRPr lang="en-US" dirty="0">
              <a:solidFill>
                <a:schemeClr val="tx1"/>
              </a:solidFill>
            </a:endParaRPr>
          </a:p>
          <a:p>
            <a:pPr algn="r"/>
            <a:r>
              <a:rPr lang="en-US" dirty="0" smtClean="0">
                <a:solidFill>
                  <a:schemeClr val="tx1"/>
                </a:solidFill>
              </a:rPr>
              <a:t>= cost to feed </a:t>
            </a:r>
            <a:r>
              <a:rPr lang="en-US" dirty="0">
                <a:solidFill>
                  <a:schemeClr val="tx1"/>
                </a:solidFill>
              </a:rPr>
              <a:t>and house 20 M </a:t>
            </a:r>
            <a:r>
              <a:rPr lang="en-US" dirty="0" smtClean="0">
                <a:solidFill>
                  <a:schemeClr val="tx1"/>
                </a:solidFill>
              </a:rPr>
              <a:t>people</a:t>
            </a:r>
          </a:p>
          <a:p>
            <a:pPr algn="r"/>
            <a:endParaRPr lang="en-US" dirty="0">
              <a:solidFill>
                <a:schemeClr val="tx1"/>
              </a:solidFill>
            </a:endParaRPr>
          </a:p>
          <a:p>
            <a:pPr algn="r"/>
            <a:endParaRPr lang="en-US" dirty="0" smtClean="0">
              <a:solidFill>
                <a:schemeClr val="tx1"/>
              </a:solidFill>
            </a:endParaRPr>
          </a:p>
          <a:p>
            <a:pPr algn="r"/>
            <a:r>
              <a:rPr lang="en-US" dirty="0" smtClean="0">
                <a:solidFill>
                  <a:schemeClr val="tx1"/>
                </a:solidFill>
              </a:rPr>
              <a:t>Ref: next slide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6685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479775" y="2677283"/>
            <a:ext cx="456894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 smtClean="0"/>
              <a:t>The Trigger Function</a:t>
            </a:r>
          </a:p>
          <a:p>
            <a:pPr algn="ctr"/>
            <a:endParaRPr lang="en-US" sz="4000" dirty="0" smtClean="0"/>
          </a:p>
          <a:p>
            <a:pPr algn="ctr"/>
            <a:r>
              <a:rPr lang="en-US" sz="4000" dirty="0" smtClean="0"/>
              <a:t>Quantum Computing</a:t>
            </a:r>
            <a:endParaRPr lang="en-US" sz="4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0904" y="555630"/>
            <a:ext cx="650777" cy="62723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5779" y="512109"/>
            <a:ext cx="523249" cy="69185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827056" y="1190885"/>
            <a:ext cx="128753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 smtClean="0"/>
              <a:t>h(</a:t>
            </a:r>
            <a:r>
              <a:rPr lang="en-US" sz="4000" dirty="0" err="1" smtClean="0"/>
              <a:t>t,x</a:t>
            </a:r>
            <a:r>
              <a:rPr lang="en-US" sz="4000" dirty="0" smtClean="0"/>
              <a:t>)</a:t>
            </a:r>
            <a:endParaRPr lang="en-US" sz="4000" dirty="0"/>
          </a:p>
        </p:txBody>
      </p:sp>
      <p:sp>
        <p:nvSpPr>
          <p:cNvPr id="6" name="TextBox 5"/>
          <p:cNvSpPr txBox="1"/>
          <p:nvPr/>
        </p:nvSpPr>
        <p:spPr>
          <a:xfrm>
            <a:off x="9583299" y="1182868"/>
            <a:ext cx="93647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 smtClean="0"/>
              <a:t>h(t)</a:t>
            </a:r>
          </a:p>
          <a:p>
            <a:pPr algn="ctr"/>
            <a:r>
              <a:rPr lang="en-US" sz="4000" dirty="0"/>
              <a:t>&amp;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9192703" y="2506307"/>
            <a:ext cx="1497427" cy="1570160"/>
            <a:chOff x="1012706" y="1856386"/>
            <a:chExt cx="1497427" cy="1570160"/>
          </a:xfrm>
        </p:grpSpPr>
        <p:grpSp>
          <p:nvGrpSpPr>
            <p:cNvPr id="8" name="Group 7"/>
            <p:cNvGrpSpPr/>
            <p:nvPr/>
          </p:nvGrpSpPr>
          <p:grpSpPr>
            <a:xfrm>
              <a:off x="1012706" y="1856386"/>
              <a:ext cx="1497427" cy="1570160"/>
              <a:chOff x="1012706" y="1856386"/>
              <a:chExt cx="1497427" cy="1570160"/>
            </a:xfrm>
          </p:grpSpPr>
          <p:sp>
            <p:nvSpPr>
              <p:cNvPr id="19" name="Oval 18"/>
              <p:cNvSpPr/>
              <p:nvPr/>
            </p:nvSpPr>
            <p:spPr>
              <a:xfrm>
                <a:off x="1131769" y="1995599"/>
                <a:ext cx="171450" cy="171450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1012706" y="1856389"/>
                <a:ext cx="381000" cy="39052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1393706" y="1856388"/>
                <a:ext cx="381000" cy="39052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1774706" y="1856387"/>
                <a:ext cx="381000" cy="39052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2127131" y="1856386"/>
                <a:ext cx="381000" cy="39052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1012706" y="2246914"/>
                <a:ext cx="381000" cy="39052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1393706" y="2246913"/>
                <a:ext cx="381000" cy="39052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1774706" y="2246912"/>
                <a:ext cx="381000" cy="39052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2127131" y="2246911"/>
                <a:ext cx="381000" cy="39052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1012706" y="2633776"/>
                <a:ext cx="381000" cy="39052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1393706" y="2633775"/>
                <a:ext cx="381000" cy="39052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1774706" y="2633774"/>
                <a:ext cx="381000" cy="39052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2127131" y="2633773"/>
                <a:ext cx="381000" cy="39052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1014708" y="3036021"/>
                <a:ext cx="381000" cy="39052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1395708" y="3036020"/>
                <a:ext cx="381000" cy="39052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1776708" y="3036019"/>
                <a:ext cx="381000" cy="39052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2129133" y="3036018"/>
                <a:ext cx="381000" cy="39052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" name="Oval 8"/>
            <p:cNvSpPr/>
            <p:nvPr/>
          </p:nvSpPr>
          <p:spPr>
            <a:xfrm>
              <a:off x="1166853" y="1995599"/>
              <a:ext cx="171450" cy="17145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1522009" y="3127953"/>
              <a:ext cx="171450" cy="17145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2267792" y="3127953"/>
              <a:ext cx="171450" cy="17145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Straight Connector 11"/>
            <p:cNvCxnSpPr>
              <a:stCxn id="14" idx="1"/>
              <a:endCxn id="9" idx="1"/>
            </p:cNvCxnSpPr>
            <p:nvPr/>
          </p:nvCxnSpPr>
          <p:spPr>
            <a:xfrm flipH="1" flipV="1">
              <a:off x="1191961" y="2020707"/>
              <a:ext cx="1027906" cy="337965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>
              <a:stCxn id="10" idx="6"/>
              <a:endCxn id="14" idx="4"/>
            </p:cNvCxnSpPr>
            <p:nvPr/>
          </p:nvCxnSpPr>
          <p:spPr>
            <a:xfrm flipV="1">
              <a:off x="1693459" y="2505014"/>
              <a:ext cx="587025" cy="708664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/>
            <p:cNvSpPr/>
            <p:nvPr/>
          </p:nvSpPr>
          <p:spPr>
            <a:xfrm>
              <a:off x="2194759" y="2333564"/>
              <a:ext cx="171450" cy="17145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Connector 14"/>
            <p:cNvCxnSpPr>
              <a:stCxn id="10" idx="6"/>
              <a:endCxn id="11" idx="2"/>
            </p:cNvCxnSpPr>
            <p:nvPr/>
          </p:nvCxnSpPr>
          <p:spPr>
            <a:xfrm>
              <a:off x="1693459" y="3213678"/>
              <a:ext cx="574333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>
              <a:stCxn id="17" idx="6"/>
              <a:endCxn id="11" idx="1"/>
            </p:cNvCxnSpPr>
            <p:nvPr/>
          </p:nvCxnSpPr>
          <p:spPr>
            <a:xfrm>
              <a:off x="1317802" y="2826818"/>
              <a:ext cx="975098" cy="326243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Oval 16"/>
            <p:cNvSpPr/>
            <p:nvPr/>
          </p:nvSpPr>
          <p:spPr>
            <a:xfrm>
              <a:off x="1146352" y="2741093"/>
              <a:ext cx="171450" cy="17145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" name="Straight Connector 17"/>
            <p:cNvCxnSpPr>
              <a:stCxn id="17" idx="6"/>
              <a:endCxn id="14" idx="2"/>
            </p:cNvCxnSpPr>
            <p:nvPr/>
          </p:nvCxnSpPr>
          <p:spPr>
            <a:xfrm flipV="1">
              <a:off x="1317802" y="2419289"/>
              <a:ext cx="876957" cy="407529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TextBox 36"/>
          <p:cNvSpPr txBox="1"/>
          <p:nvPr/>
        </p:nvSpPr>
        <p:spPr>
          <a:xfrm>
            <a:off x="6507859" y="3777874"/>
            <a:ext cx="437792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800" dirty="0" smtClean="0"/>
          </a:p>
          <a:p>
            <a:pPr algn="r"/>
            <a:r>
              <a:rPr lang="en-US" sz="2800" dirty="0" smtClean="0"/>
              <a:t>voxel network</a:t>
            </a:r>
          </a:p>
          <a:p>
            <a:pPr algn="r"/>
            <a:r>
              <a:rPr lang="en-US" sz="2800" dirty="0" smtClean="0"/>
              <a:t>Brownian motion</a:t>
            </a:r>
          </a:p>
          <a:p>
            <a:pPr algn="r"/>
            <a:r>
              <a:rPr lang="en-US" sz="2800" dirty="0" smtClean="0"/>
              <a:t>Viterbi decoding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843485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/>
          <p:cNvGrpSpPr/>
          <p:nvPr/>
        </p:nvGrpSpPr>
        <p:grpSpPr>
          <a:xfrm>
            <a:off x="2556770" y="622169"/>
            <a:ext cx="4602694" cy="3520657"/>
            <a:chOff x="2556770" y="622169"/>
            <a:chExt cx="4602694" cy="3520657"/>
          </a:xfrm>
        </p:grpSpPr>
        <p:grpSp>
          <p:nvGrpSpPr>
            <p:cNvPr id="27" name="Group 26"/>
            <p:cNvGrpSpPr/>
            <p:nvPr/>
          </p:nvGrpSpPr>
          <p:grpSpPr>
            <a:xfrm>
              <a:off x="3020073" y="622169"/>
              <a:ext cx="3497830" cy="3520657"/>
              <a:chOff x="3020073" y="622169"/>
              <a:chExt cx="3497830" cy="3520657"/>
            </a:xfrm>
          </p:grpSpPr>
          <p:sp>
            <p:nvSpPr>
              <p:cNvPr id="2" name="Rectangle 1"/>
              <p:cNvSpPr/>
              <p:nvPr/>
            </p:nvSpPr>
            <p:spPr>
              <a:xfrm>
                <a:off x="3020073" y="622169"/>
                <a:ext cx="3497830" cy="3520657"/>
              </a:xfrm>
              <a:prstGeom prst="rect">
                <a:avLst/>
              </a:prstGeom>
              <a:ln>
                <a:noFill/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 smtClean="0"/>
              </a:p>
              <a:p>
                <a:pPr algn="ctr"/>
                <a:endParaRPr lang="en-US" dirty="0"/>
              </a:p>
              <a:p>
                <a:pPr algn="ctr"/>
                <a:endParaRPr lang="en-US" dirty="0" smtClean="0"/>
              </a:p>
              <a:p>
                <a:pPr algn="ctr"/>
                <a:endParaRPr lang="en-US" dirty="0"/>
              </a:p>
              <a:p>
                <a:pPr algn="ctr"/>
                <a:r>
                  <a:rPr lang="en-US" dirty="0" smtClean="0"/>
                  <a:t>Unknown Trigger </a:t>
                </a:r>
              </a:p>
              <a:p>
                <a:pPr algn="ctr"/>
                <a:endParaRPr lang="en-US" dirty="0" smtClean="0"/>
              </a:p>
              <a:p>
                <a:pPr algn="ctr"/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" name="TextBox 4"/>
                  <p:cNvSpPr txBox="1"/>
                  <p:nvPr/>
                </p:nvSpPr>
                <p:spPr>
                  <a:xfrm>
                    <a:off x="4423067" y="3029932"/>
                    <a:ext cx="631520" cy="36933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5" name="TextBox 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23067" y="3029932"/>
                    <a:ext cx="631520" cy="369332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l="-11650" r="-17476" b="-3442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20" name="Group 19"/>
              <p:cNvGrpSpPr/>
              <p:nvPr/>
            </p:nvGrpSpPr>
            <p:grpSpPr>
              <a:xfrm>
                <a:off x="3178400" y="685696"/>
                <a:ext cx="3214888" cy="1478588"/>
                <a:chOff x="3205616" y="4626708"/>
                <a:chExt cx="3214888" cy="1478588"/>
              </a:xfrm>
            </p:grpSpPr>
            <p:sp>
              <p:nvSpPr>
                <p:cNvPr id="9" name="TextBox 8"/>
                <p:cNvSpPr txBox="1"/>
                <p:nvPr/>
              </p:nvSpPr>
              <p:spPr>
                <a:xfrm>
                  <a:off x="3205616" y="4764149"/>
                  <a:ext cx="1520224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/>
                    <a:t>Circuit </a:t>
                  </a:r>
                </a:p>
                <a:p>
                  <a:r>
                    <a:rPr lang="en-US" dirty="0">
                      <a:sym typeface="Symbol" panose="05050102010706020507" pitchFamily="18" charset="2"/>
                    </a:rPr>
                    <a:t> </a:t>
                  </a:r>
                  <a:r>
                    <a:rPr lang="en-US" dirty="0" smtClean="0">
                      <a:sym typeface="Symbol" panose="05050102010706020507" pitchFamily="18" charset="2"/>
                    </a:rPr>
                    <a:t> </a:t>
                  </a:r>
                  <a:r>
                    <a:rPr lang="en-US" dirty="0" smtClean="0"/>
                    <a:t>Parameters</a:t>
                  </a:r>
                  <a:endParaRPr lang="en-US" dirty="0"/>
                </a:p>
              </p:txBody>
            </p:sp>
            <p:grpSp>
              <p:nvGrpSpPr>
                <p:cNvPr id="18" name="Group 17"/>
                <p:cNvGrpSpPr/>
                <p:nvPr/>
              </p:nvGrpSpPr>
              <p:grpSpPr>
                <a:xfrm>
                  <a:off x="3585915" y="5318059"/>
                  <a:ext cx="2431955" cy="787237"/>
                  <a:chOff x="3616131" y="5234469"/>
                  <a:chExt cx="2431955" cy="787237"/>
                </a:xfrm>
              </p:grpSpPr>
              <p:sp>
                <p:nvSpPr>
                  <p:cNvPr id="12" name="Right Arrow 11"/>
                  <p:cNvSpPr/>
                  <p:nvPr/>
                </p:nvSpPr>
                <p:spPr>
                  <a:xfrm>
                    <a:off x="4647320" y="5446447"/>
                    <a:ext cx="528687" cy="310718"/>
                  </a:xfrm>
                  <a:prstGeom prst="rightArrow">
                    <a:avLst/>
                  </a:prstGeom>
                  <a:solidFill>
                    <a:srgbClr val="92D05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pic>
                <p:nvPicPr>
                  <p:cNvPr id="13" name="Picture 12"/>
                  <p:cNvPicPr>
                    <a:picLocks noChangeAspect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616131" y="5322723"/>
                    <a:ext cx="936153" cy="615090"/>
                  </a:xfrm>
                  <a:prstGeom prst="rect">
                    <a:avLst/>
                  </a:prstGeom>
                </p:spPr>
              </p:pic>
              <p:pic>
                <p:nvPicPr>
                  <p:cNvPr id="14" name="Picture 13"/>
                  <p:cNvPicPr>
                    <a:picLocks noChangeAspect="1"/>
                  </p:cNvPicPr>
                  <p:nvPr/>
                </p:nvPicPr>
                <p:blipFill rotWithShape="1"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9223" t="9126" r="17573" b="9709"/>
                  <a:stretch/>
                </p:blipFill>
                <p:spPr>
                  <a:xfrm>
                    <a:off x="5230716" y="5234469"/>
                    <a:ext cx="817370" cy="787237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22" name="TextBox 21"/>
                <p:cNvSpPr txBox="1"/>
                <p:nvPr/>
              </p:nvSpPr>
              <p:spPr>
                <a:xfrm>
                  <a:off x="5038203" y="4626708"/>
                  <a:ext cx="1382301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/>
                    <a:t>Threshold &amp; </a:t>
                  </a:r>
                </a:p>
                <a:p>
                  <a:r>
                    <a:rPr lang="en-US" dirty="0" smtClean="0"/>
                    <a:t>Peak Rate</a:t>
                  </a:r>
                  <a:endParaRPr lang="en-US" dirty="0"/>
                </a:p>
              </p:txBody>
            </p:sp>
          </p:grpSp>
        </p:grpSp>
        <p:sp>
          <p:nvSpPr>
            <p:cNvPr id="3" name="Right Arrow 2"/>
            <p:cNvSpPr/>
            <p:nvPr/>
          </p:nvSpPr>
          <p:spPr>
            <a:xfrm>
              <a:off x="2556770" y="3098307"/>
              <a:ext cx="1207363" cy="257452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ight Arrow 3"/>
            <p:cNvSpPr/>
            <p:nvPr/>
          </p:nvSpPr>
          <p:spPr>
            <a:xfrm>
              <a:off x="5952101" y="3098307"/>
              <a:ext cx="1207363" cy="241314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788194" y="2144433"/>
            <a:ext cx="1768576" cy="3220335"/>
            <a:chOff x="788194" y="2144433"/>
            <a:chExt cx="1768576" cy="3220335"/>
          </a:xfrm>
        </p:grpSpPr>
        <p:grpSp>
          <p:nvGrpSpPr>
            <p:cNvPr id="24" name="Group 23"/>
            <p:cNvGrpSpPr/>
            <p:nvPr/>
          </p:nvGrpSpPr>
          <p:grpSpPr>
            <a:xfrm>
              <a:off x="788194" y="2144433"/>
              <a:ext cx="1748915" cy="1352061"/>
              <a:chOff x="788194" y="2144433"/>
              <a:chExt cx="1748915" cy="1352061"/>
            </a:xfrm>
          </p:grpSpPr>
          <p:sp>
            <p:nvSpPr>
              <p:cNvPr id="17" name="Rectangle 16"/>
              <p:cNvSpPr/>
              <p:nvPr/>
            </p:nvSpPr>
            <p:spPr>
              <a:xfrm>
                <a:off x="788194" y="2144433"/>
                <a:ext cx="1748915" cy="1352061"/>
              </a:xfrm>
              <a:prstGeom prst="rect">
                <a:avLst/>
              </a:prstGeom>
              <a:ln>
                <a:noFill/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Unknown</a:t>
                </a:r>
              </a:p>
              <a:p>
                <a:pPr algn="ctr"/>
                <a:r>
                  <a:rPr lang="en-US" dirty="0" smtClean="0"/>
                  <a:t>Arrival Rate</a:t>
                </a:r>
              </a:p>
              <a:p>
                <a:pPr algn="ctr"/>
                <a:endParaRPr lang="en-US" dirty="0"/>
              </a:p>
              <a:p>
                <a:pPr algn="ctr"/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TextBox 5"/>
                  <p:cNvSpPr txBox="1"/>
                  <p:nvPr/>
                </p:nvSpPr>
                <p:spPr>
                  <a:xfrm>
                    <a:off x="1760086" y="3042367"/>
                    <a:ext cx="618696" cy="36933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6" name="TextBox 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60086" y="3042367"/>
                    <a:ext cx="618696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11881" r="-16832" b="-3442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0" name="TextBox 9"/>
            <p:cNvSpPr txBox="1"/>
            <p:nvPr/>
          </p:nvSpPr>
          <p:spPr>
            <a:xfrm>
              <a:off x="849443" y="3663302"/>
              <a:ext cx="170732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Positive Definite</a:t>
              </a:r>
            </a:p>
            <a:p>
              <a:r>
                <a:rPr lang="en-US" dirty="0" smtClean="0"/>
                <a:t>Always ? Why ?</a:t>
              </a:r>
              <a:endParaRPr lang="en-US" dirty="0"/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3203" y="4309633"/>
              <a:ext cx="1078899" cy="1055135"/>
            </a:xfrm>
            <a:prstGeom prst="rect">
              <a:avLst/>
            </a:prstGeom>
          </p:spPr>
        </p:pic>
      </p:grpSp>
      <p:grpSp>
        <p:nvGrpSpPr>
          <p:cNvPr id="34" name="Group 33"/>
          <p:cNvGrpSpPr/>
          <p:nvPr/>
        </p:nvGrpSpPr>
        <p:grpSpPr>
          <a:xfrm>
            <a:off x="7263163" y="1375138"/>
            <a:ext cx="4118011" cy="3281812"/>
            <a:chOff x="7263163" y="1375138"/>
            <a:chExt cx="4118011" cy="3281812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32" t="4725" r="14666" b="22802"/>
            <a:stretch/>
          </p:blipFill>
          <p:spPr>
            <a:xfrm>
              <a:off x="8491204" y="1375138"/>
              <a:ext cx="2889970" cy="2079009"/>
            </a:xfrm>
            <a:prstGeom prst="rect">
              <a:avLst/>
            </a:prstGeom>
          </p:spPr>
        </p:pic>
        <p:grpSp>
          <p:nvGrpSpPr>
            <p:cNvPr id="26" name="Group 25"/>
            <p:cNvGrpSpPr/>
            <p:nvPr/>
          </p:nvGrpSpPr>
          <p:grpSpPr>
            <a:xfrm>
              <a:off x="7263163" y="2144434"/>
              <a:ext cx="1804637" cy="1518868"/>
              <a:chOff x="7263163" y="2144434"/>
              <a:chExt cx="1804637" cy="1518868"/>
            </a:xfrm>
          </p:grpSpPr>
          <p:sp>
            <p:nvSpPr>
              <p:cNvPr id="19" name="Rectangle 18"/>
              <p:cNvSpPr/>
              <p:nvPr/>
            </p:nvSpPr>
            <p:spPr>
              <a:xfrm>
                <a:off x="7263163" y="2144434"/>
                <a:ext cx="1804637" cy="1518868"/>
              </a:xfrm>
              <a:prstGeom prst="rect">
                <a:avLst/>
              </a:prstGeom>
              <a:ln>
                <a:noFill/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“Uncountable”</a:t>
                </a:r>
              </a:p>
              <a:p>
                <a:pPr algn="ctr"/>
                <a:r>
                  <a:rPr lang="en-US" dirty="0" smtClean="0"/>
                  <a:t>count process</a:t>
                </a:r>
              </a:p>
              <a:p>
                <a:pPr algn="ctr"/>
                <a:endParaRPr lang="en-US" dirty="0"/>
              </a:p>
              <a:p>
                <a:pPr algn="ctr"/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TextBox 6"/>
                  <p:cNvSpPr txBox="1"/>
                  <p:nvPr/>
                </p:nvSpPr>
                <p:spPr>
                  <a:xfrm>
                    <a:off x="7403539" y="3029932"/>
                    <a:ext cx="638893" cy="36933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7" name="TextBox 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03539" y="3029932"/>
                    <a:ext cx="638893" cy="36933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5714" r="-17143" b="-3442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8" name="TextBox 7"/>
            <p:cNvSpPr txBox="1"/>
            <p:nvPr/>
          </p:nvSpPr>
          <p:spPr>
            <a:xfrm>
              <a:off x="7403539" y="3733620"/>
              <a:ext cx="388088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Infinite power in PSD so</a:t>
              </a:r>
            </a:p>
            <a:p>
              <a:r>
                <a:rPr lang="en-US" dirty="0" smtClean="0"/>
                <a:t>… </a:t>
              </a:r>
              <a:r>
                <a:rPr lang="en-US" u="sng" dirty="0" smtClean="0"/>
                <a:t>no</a:t>
              </a:r>
              <a:r>
                <a:rPr lang="en-US" dirty="0" smtClean="0"/>
                <a:t> </a:t>
              </a:r>
              <a:r>
                <a:rPr lang="en-US" dirty="0" err="1" smtClean="0"/>
                <a:t>Nyquist</a:t>
              </a:r>
              <a:r>
                <a:rPr lang="en-US" dirty="0" smtClean="0"/>
                <a:t> cutoff</a:t>
              </a:r>
            </a:p>
            <a:p>
              <a:r>
                <a:rPr lang="en-US" dirty="0" smtClean="0"/>
                <a:t>… cant be sampled </a:t>
              </a: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1143352" y="3089263"/>
            <a:ext cx="3411205" cy="615242"/>
            <a:chOff x="1143352" y="3089263"/>
            <a:chExt cx="3411205" cy="615242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 rotWithShape="1">
            <a:blip r:embed="rId9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196" b="27134"/>
            <a:stretch/>
          </p:blipFill>
          <p:spPr>
            <a:xfrm>
              <a:off x="1143352" y="3089263"/>
              <a:ext cx="527782" cy="250358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 rotWithShape="1">
            <a:blip r:embed="rId9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196" b="27134"/>
            <a:stretch/>
          </p:blipFill>
          <p:spPr>
            <a:xfrm>
              <a:off x="4026775" y="3454147"/>
              <a:ext cx="527782" cy="250358"/>
            </a:xfrm>
            <a:prstGeom prst="rect">
              <a:avLst/>
            </a:prstGeom>
          </p:spPr>
        </p:pic>
      </p:grpSp>
      <p:pic>
        <p:nvPicPr>
          <p:cNvPr id="23" name="Picture 2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369619" y="167276"/>
            <a:ext cx="1011555" cy="974967"/>
          </a:xfrm>
          <a:prstGeom prst="rect">
            <a:avLst/>
          </a:prstGeom>
        </p:spPr>
      </p:pic>
      <p:grpSp>
        <p:nvGrpSpPr>
          <p:cNvPr id="33" name="Group 32"/>
          <p:cNvGrpSpPr/>
          <p:nvPr/>
        </p:nvGrpSpPr>
        <p:grpSpPr>
          <a:xfrm>
            <a:off x="7403539" y="4751757"/>
            <a:ext cx="3977635" cy="1353539"/>
            <a:chOff x="7403539" y="4751757"/>
            <a:chExt cx="3977635" cy="1353539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91704" y="5174377"/>
              <a:ext cx="1489470" cy="930919"/>
            </a:xfrm>
            <a:prstGeom prst="rect">
              <a:avLst/>
            </a:prstGeom>
          </p:spPr>
        </p:pic>
        <p:sp>
          <p:nvSpPr>
            <p:cNvPr id="32" name="TextBox 31"/>
            <p:cNvSpPr txBox="1"/>
            <p:nvPr/>
          </p:nvSpPr>
          <p:spPr>
            <a:xfrm>
              <a:off x="7403539" y="4751757"/>
              <a:ext cx="38808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… but it can be Fourier transformed !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011605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2777067" y="1275645"/>
                <a:ext cx="613616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i="1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32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32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 smtClean="0"/>
                  <a:t> via the </a:t>
                </a:r>
                <a:r>
                  <a:rPr lang="en-US" sz="3200" b="1" u="sng" dirty="0" smtClean="0"/>
                  <a:t>Slow</a:t>
                </a:r>
                <a:r>
                  <a:rPr lang="en-US" sz="3200" dirty="0" smtClean="0"/>
                  <a:t> Fourier Transform</a:t>
                </a:r>
                <a:endParaRPr lang="en-US" sz="3200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7067" y="1275645"/>
                <a:ext cx="6136167" cy="584775"/>
              </a:xfrm>
              <a:prstGeom prst="rect">
                <a:avLst/>
              </a:prstGeom>
              <a:blipFill>
                <a:blip r:embed="rId3"/>
                <a:stretch>
                  <a:fillRect t="-12500" r="-1590" b="-34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1694951" y="2406973"/>
                <a:ext cx="5795882" cy="178715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𝑃𝑆𝐷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sSup>
                                <m:sSup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p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sup>
                            <m:e>
                              <m:sSup>
                                <m:sSup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sz="3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 −  </m:t>
                                  </m:r>
                                  <m:sSub>
                                    <m:sSubPr>
                                      <m:ctrlPr>
                                        <a:rPr lang="en-US" sz="3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</m:nary>
                        </m:e>
                      </m:d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4951" y="2406973"/>
                <a:ext cx="5795882" cy="178715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ight Arrow 3"/>
          <p:cNvSpPr/>
          <p:nvPr/>
        </p:nvSpPr>
        <p:spPr>
          <a:xfrm>
            <a:off x="7772651" y="3149661"/>
            <a:ext cx="1422400" cy="4515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9308344" y="2980327"/>
            <a:ext cx="1354667" cy="79022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PWT</a:t>
            </a:r>
            <a:endParaRPr lang="en-US" b="1" dirty="0"/>
          </a:p>
        </p:txBody>
      </p:sp>
      <p:grpSp>
        <p:nvGrpSpPr>
          <p:cNvPr id="10" name="Group 9"/>
          <p:cNvGrpSpPr/>
          <p:nvPr/>
        </p:nvGrpSpPr>
        <p:grpSpPr>
          <a:xfrm>
            <a:off x="5460548" y="2349976"/>
            <a:ext cx="4525129" cy="3913530"/>
            <a:chOff x="5460548" y="2349976"/>
            <a:chExt cx="4525129" cy="3913530"/>
          </a:xfrm>
        </p:grpSpPr>
        <p:pic>
          <p:nvPicPr>
            <p:cNvPr id="27" name="Picture 26"/>
            <p:cNvPicPr>
              <a:picLocks noChangeAspect="1"/>
            </p:cNvPicPr>
            <p:nvPr/>
          </p:nvPicPr>
          <p:blipFill rotWithShape="1"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196" b="27134"/>
            <a:stretch/>
          </p:blipFill>
          <p:spPr>
            <a:xfrm>
              <a:off x="9457895" y="3050193"/>
              <a:ext cx="527782" cy="250358"/>
            </a:xfrm>
            <a:prstGeom prst="rect">
              <a:avLst/>
            </a:prstGeom>
          </p:spPr>
        </p:pic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60548" y="5919105"/>
              <a:ext cx="459202" cy="344401"/>
            </a:xfrm>
            <a:prstGeom prst="rect">
              <a:avLst/>
            </a:prstGeom>
          </p:spPr>
        </p:pic>
        <p:pic>
          <p:nvPicPr>
            <p:cNvPr id="33" name="Picture 32"/>
            <p:cNvPicPr>
              <a:picLocks noChangeAspect="1"/>
            </p:cNvPicPr>
            <p:nvPr/>
          </p:nvPicPr>
          <p:blipFill rotWithShape="1"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196" b="27134"/>
            <a:stretch/>
          </p:blipFill>
          <p:spPr>
            <a:xfrm>
              <a:off x="6576150" y="2349976"/>
              <a:ext cx="527782" cy="250358"/>
            </a:xfrm>
            <a:prstGeom prst="rect">
              <a:avLst/>
            </a:prstGeom>
          </p:spPr>
        </p:pic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1535" y="810185"/>
            <a:ext cx="1489470" cy="93091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51456" y="223837"/>
            <a:ext cx="1011555" cy="97496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667665" y="272572"/>
            <a:ext cx="743620" cy="98323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985677" y="166839"/>
            <a:ext cx="38183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Hi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10701694" y="1198804"/>
            <a:ext cx="107683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You again</a:t>
            </a:r>
            <a:endParaRPr 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4007555" y="4326015"/>
            <a:ext cx="8093277" cy="2531268"/>
            <a:chOff x="4007555" y="4326015"/>
            <a:chExt cx="8093277" cy="2531268"/>
          </a:xfrm>
        </p:grpSpPr>
        <p:grpSp>
          <p:nvGrpSpPr>
            <p:cNvPr id="9" name="Group 8"/>
            <p:cNvGrpSpPr/>
            <p:nvPr/>
          </p:nvGrpSpPr>
          <p:grpSpPr>
            <a:xfrm>
              <a:off x="4007555" y="4326015"/>
              <a:ext cx="8093277" cy="2531268"/>
              <a:chOff x="4007555" y="4326015"/>
              <a:chExt cx="8093277" cy="2531268"/>
            </a:xfrm>
          </p:grpSpPr>
          <p:sp>
            <p:nvSpPr>
              <p:cNvPr id="7" name="TextBox 6"/>
              <p:cNvSpPr txBox="1"/>
              <p:nvPr/>
            </p:nvSpPr>
            <p:spPr>
              <a:xfrm>
                <a:off x="5984181" y="4787042"/>
                <a:ext cx="5727528" cy="1477328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This is the “DNN” we need to learn</a:t>
                </a:r>
              </a:p>
              <a:p>
                <a:endParaRPr lang="en-US" dirty="0" smtClean="0"/>
              </a:p>
              <a:p>
                <a:r>
                  <a:rPr lang="en-US" dirty="0" smtClean="0"/>
                  <a:t>Unsupervised Learner … but needs “unique events ids”</a:t>
                </a:r>
              </a:p>
              <a:p>
                <a:endParaRPr lang="en-US" dirty="0"/>
              </a:p>
              <a:p>
                <a:r>
                  <a:rPr lang="en-US" dirty="0" err="1" smtClean="0"/>
                  <a:t>Slooooow</a:t>
                </a:r>
                <a:r>
                  <a:rPr lang="en-US" dirty="0" smtClean="0"/>
                  <a:t> FT </a:t>
                </a:r>
                <a:r>
                  <a:rPr lang="en-US" dirty="0" smtClean="0">
                    <a:sym typeface="Wingdings" panose="05000000000000000000" pitchFamily="2" charset="2"/>
                  </a:rPr>
                  <a:t> Faster FT when GPU-</a:t>
                </a:r>
                <a:r>
                  <a:rPr lang="en-US" dirty="0" err="1" smtClean="0">
                    <a:sym typeface="Wingdings" panose="05000000000000000000" pitchFamily="2" charset="2"/>
                  </a:rPr>
                  <a:t>ized</a:t>
                </a:r>
                <a:endParaRPr lang="en-US" dirty="0"/>
              </a:p>
            </p:txBody>
          </p:sp>
          <p:sp>
            <p:nvSpPr>
              <p:cNvPr id="8" name="Right Brace 7"/>
              <p:cNvSpPr/>
              <p:nvPr/>
            </p:nvSpPr>
            <p:spPr>
              <a:xfrm rot="5400000">
                <a:off x="5547179" y="2786391"/>
                <a:ext cx="404029" cy="3483278"/>
              </a:xfrm>
              <a:prstGeom prst="rightBrace">
                <a:avLst/>
              </a:prstGeom>
              <a:ln w="508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4" name="Picture 13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689897" y="6283489"/>
                <a:ext cx="644391" cy="536633"/>
              </a:xfrm>
              <a:prstGeom prst="rect">
                <a:avLst/>
              </a:prstGeom>
            </p:spPr>
          </p:pic>
          <p:pic>
            <p:nvPicPr>
              <p:cNvPr id="16" name="Picture 15"/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 flipH="1">
                <a:off x="6840041" y="6321424"/>
                <a:ext cx="464092" cy="535859"/>
              </a:xfrm>
              <a:prstGeom prst="rect">
                <a:avLst/>
              </a:prstGeom>
            </p:spPr>
          </p:pic>
          <p:pic>
            <p:nvPicPr>
              <p:cNvPr id="20" name="Picture 19"/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0182183" y="5834382"/>
                <a:ext cx="1918649" cy="917030"/>
              </a:xfrm>
              <a:prstGeom prst="rect">
                <a:avLst/>
              </a:prstGeom>
            </p:spPr>
          </p:pic>
        </p:grpSp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13"/>
            <a:srcRect b="2441"/>
            <a:stretch/>
          </p:blipFill>
          <p:spPr>
            <a:xfrm>
              <a:off x="11158788" y="5919105"/>
              <a:ext cx="607803" cy="5023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11712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1769242" y="297981"/>
            <a:ext cx="8492360" cy="5414755"/>
            <a:chOff x="1520773" y="596746"/>
            <a:chExt cx="9177427" cy="5797759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20773" y="596746"/>
              <a:ext cx="9177427" cy="5797759"/>
            </a:xfrm>
            <a:prstGeom prst="rect">
              <a:avLst/>
            </a:prstGeom>
          </p:spPr>
        </p:pic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48397" y="980962"/>
              <a:ext cx="2562052" cy="1806626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>
              <a:off x="4478112" y="739147"/>
              <a:ext cx="27308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FF0000"/>
                  </a:solidFill>
                </a:rPr>
                <a:t>Private Sector Debt</a:t>
              </a:r>
              <a:r>
                <a:rPr lang="en-US" dirty="0" smtClean="0"/>
                <a:t> to GDP</a:t>
              </a:r>
              <a:endParaRPr lang="en-US" dirty="0"/>
            </a:p>
          </p:txBody>
        </p:sp>
        <p:cxnSp>
          <p:nvCxnSpPr>
            <p:cNvPr id="6" name="Straight Arrow Connector 5"/>
            <p:cNvCxnSpPr/>
            <p:nvPr/>
          </p:nvCxnSpPr>
          <p:spPr>
            <a:xfrm flipH="1" flipV="1">
              <a:off x="8069802" y="1091953"/>
              <a:ext cx="38938" cy="3865859"/>
            </a:xfrm>
            <a:prstGeom prst="straightConnector1">
              <a:avLst/>
            </a:prstGeom>
            <a:ln w="412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/>
            <p:cNvCxnSpPr/>
            <p:nvPr/>
          </p:nvCxnSpPr>
          <p:spPr>
            <a:xfrm flipV="1">
              <a:off x="9010703" y="1091953"/>
              <a:ext cx="7093" cy="3839227"/>
            </a:xfrm>
            <a:prstGeom prst="straightConnector1">
              <a:avLst/>
            </a:prstGeom>
            <a:ln w="412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/>
            <p:nvPr/>
          </p:nvCxnSpPr>
          <p:spPr>
            <a:xfrm>
              <a:off x="8129398" y="4543298"/>
              <a:ext cx="881305" cy="19824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Callout 12"/>
            <p:cNvSpPr/>
            <p:nvPr/>
          </p:nvSpPr>
          <p:spPr>
            <a:xfrm>
              <a:off x="6631781" y="4015194"/>
              <a:ext cx="1321741" cy="879682"/>
            </a:xfrm>
            <a:prstGeom prst="wedgeEllipseCallout">
              <a:avLst>
                <a:gd name="adj1" fmla="val 58829"/>
                <a:gd name="adj2" fmla="val -5829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Internet 1.0</a:t>
              </a:r>
            </a:p>
            <a:p>
              <a:pPr algn="ctr"/>
              <a:r>
                <a:rPr lang="en-US" sz="1200" dirty="0" smtClean="0"/>
                <a:t>Bubble</a:t>
              </a:r>
            </a:p>
            <a:p>
              <a:pPr algn="ctr"/>
              <a:r>
                <a:rPr lang="en-US" sz="1200" b="1" dirty="0" smtClean="0">
                  <a:solidFill>
                    <a:srgbClr val="FF0000"/>
                  </a:solidFill>
                </a:rPr>
                <a:t>2 T USD</a:t>
              </a:r>
              <a:endParaRPr lang="en-US" sz="1200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14" name="Oval Callout 13"/>
          <p:cNvSpPr/>
          <p:nvPr/>
        </p:nvSpPr>
        <p:spPr>
          <a:xfrm>
            <a:off x="9628949" y="3495624"/>
            <a:ext cx="3127515" cy="3362375"/>
          </a:xfrm>
          <a:prstGeom prst="wedgeEllipseCallout">
            <a:avLst>
              <a:gd name="adj1" fmla="val -81595"/>
              <a:gd name="adj2" fmla="val -3893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Internet 2.0</a:t>
            </a:r>
          </a:p>
          <a:p>
            <a:pPr algn="ctr"/>
            <a:r>
              <a:rPr lang="en-US" sz="2000" dirty="0" smtClean="0"/>
              <a:t>Bubble</a:t>
            </a:r>
          </a:p>
          <a:p>
            <a:pPr algn="ctr"/>
            <a:r>
              <a:rPr lang="en-US" sz="2000" dirty="0">
                <a:solidFill>
                  <a:srgbClr val="FF0000"/>
                </a:solidFill>
              </a:rPr>
              <a:t>1</a:t>
            </a:r>
            <a:r>
              <a:rPr lang="en-US" sz="2000" dirty="0" smtClean="0">
                <a:solidFill>
                  <a:srgbClr val="FF0000"/>
                </a:solidFill>
              </a:rPr>
              <a:t>0 T USD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927" y="3990364"/>
            <a:ext cx="1720911" cy="2670894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96014" y="2610426"/>
            <a:ext cx="1685141" cy="1323439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sz="1000" dirty="0" smtClean="0"/>
              <a:t>Google/R - Carnegie Mellon</a:t>
            </a:r>
          </a:p>
          <a:p>
            <a:pPr algn="r"/>
            <a:r>
              <a:rPr lang="en-US" sz="1000" i="1" dirty="0" smtClean="0"/>
              <a:t>Revisiting Unreasonable</a:t>
            </a:r>
          </a:p>
          <a:p>
            <a:pPr algn="r"/>
            <a:r>
              <a:rPr lang="en-US" sz="1000" i="1" dirty="0" smtClean="0"/>
              <a:t>Effectiveness in the</a:t>
            </a:r>
          </a:p>
          <a:p>
            <a:pPr algn="r"/>
            <a:r>
              <a:rPr lang="en-US" sz="1000" i="1" dirty="0" smtClean="0"/>
              <a:t>Deep Learning Era</a:t>
            </a:r>
          </a:p>
          <a:p>
            <a:pPr algn="r"/>
            <a:endParaRPr lang="en-US" sz="1000" i="1" dirty="0"/>
          </a:p>
          <a:p>
            <a:pPr algn="r"/>
            <a:endParaRPr lang="en-US" sz="1000" i="1" dirty="0" smtClean="0"/>
          </a:p>
          <a:p>
            <a:pPr algn="r"/>
            <a:endParaRPr lang="en-US" sz="1000" i="1" dirty="0"/>
          </a:p>
          <a:p>
            <a:pPr algn="r"/>
            <a:endParaRPr lang="en-US" sz="1000" i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0553" y="4002335"/>
            <a:ext cx="623277" cy="38887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824" y="3512518"/>
            <a:ext cx="623277" cy="388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023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837814" y="563526"/>
            <a:ext cx="26827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Questions ?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3020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4377984" y="1004473"/>
            <a:ext cx="4336913" cy="2438400"/>
            <a:chOff x="4377984" y="1004473"/>
            <a:chExt cx="4336913" cy="243840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77984" y="1004473"/>
              <a:ext cx="3657600" cy="2438400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251"/>
            <a:stretch/>
          </p:blipFill>
          <p:spPr>
            <a:xfrm>
              <a:off x="6343172" y="1677573"/>
              <a:ext cx="2371725" cy="1765300"/>
            </a:xfrm>
            <a:prstGeom prst="rect">
              <a:avLst/>
            </a:prstGeom>
          </p:spPr>
        </p:pic>
        <p:sp>
          <p:nvSpPr>
            <p:cNvPr id="5" name="Oval 4"/>
            <p:cNvSpPr/>
            <p:nvPr/>
          </p:nvSpPr>
          <p:spPr>
            <a:xfrm>
              <a:off x="4907416" y="3074573"/>
              <a:ext cx="184150" cy="171450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 smtClean="0">
                  <a:solidFill>
                    <a:schemeClr val="tx1"/>
                  </a:solidFill>
                </a:rPr>
                <a:t>?</a:t>
              </a:r>
              <a:endParaRPr 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6" name="Oval 5"/>
            <p:cNvSpPr/>
            <p:nvPr/>
          </p:nvSpPr>
          <p:spPr>
            <a:xfrm>
              <a:off x="5409860" y="2903123"/>
              <a:ext cx="184150" cy="171450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 smtClean="0">
                  <a:solidFill>
                    <a:schemeClr val="tx1"/>
                  </a:solidFill>
                </a:rPr>
                <a:t>?</a:t>
              </a:r>
              <a:endParaRPr 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7" name="Oval 6"/>
            <p:cNvSpPr/>
            <p:nvPr/>
          </p:nvSpPr>
          <p:spPr>
            <a:xfrm>
              <a:off x="5835241" y="2772155"/>
              <a:ext cx="184150" cy="171450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 smtClean="0">
                  <a:solidFill>
                    <a:schemeClr val="tx1"/>
                  </a:solidFill>
                </a:rPr>
                <a:t>?</a:t>
              </a:r>
              <a:endParaRPr lang="en-US" sz="16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649772" y="351416"/>
            <a:ext cx="2521258" cy="2154623"/>
            <a:chOff x="649772" y="351416"/>
            <a:chExt cx="2521258" cy="2154623"/>
          </a:xfrm>
        </p:grpSpPr>
        <p:sp>
          <p:nvSpPr>
            <p:cNvPr id="11" name="Cloud Callout 10"/>
            <p:cNvSpPr/>
            <p:nvPr/>
          </p:nvSpPr>
          <p:spPr>
            <a:xfrm>
              <a:off x="649772" y="351416"/>
              <a:ext cx="2521258" cy="1463021"/>
            </a:xfrm>
            <a:prstGeom prst="cloudCallout">
              <a:avLst>
                <a:gd name="adj1" fmla="val 88908"/>
                <a:gd name="adj2" fmla="val 55074"/>
              </a:avLst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 smtClean="0"/>
            </a:p>
            <a:p>
              <a:pPr algn="ctr"/>
              <a:r>
                <a:rPr lang="en-US" sz="1400" dirty="0" smtClean="0"/>
                <a:t>Fuel of </a:t>
              </a:r>
              <a:r>
                <a:rPr lang="en-US" sz="1400" u="sng" dirty="0" smtClean="0"/>
                <a:t>unknown </a:t>
              </a:r>
              <a:r>
                <a:rPr lang="en-US" sz="1400" dirty="0" smtClean="0"/>
                <a:t>quality being </a:t>
              </a:r>
              <a:r>
                <a:rPr lang="en-US" sz="1400" dirty="0"/>
                <a:t>pumped into hypothesis engines</a:t>
              </a:r>
              <a:r>
                <a:rPr lang="en-US" sz="1400" dirty="0" smtClean="0"/>
                <a:t>.</a:t>
              </a:r>
              <a:endParaRPr lang="en-US" sz="1400" dirty="0"/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289" t="16047" r="37773" b="25368"/>
            <a:stretch/>
          </p:blipFill>
          <p:spPr>
            <a:xfrm>
              <a:off x="1604121" y="1942391"/>
              <a:ext cx="612559" cy="563648"/>
            </a:xfrm>
            <a:prstGeom prst="rect">
              <a:avLst/>
            </a:prstGeom>
          </p:spPr>
        </p:pic>
      </p:grpSp>
      <p:grpSp>
        <p:nvGrpSpPr>
          <p:cNvPr id="32" name="Group 31"/>
          <p:cNvGrpSpPr/>
          <p:nvPr/>
        </p:nvGrpSpPr>
        <p:grpSpPr>
          <a:xfrm>
            <a:off x="9854635" y="3437982"/>
            <a:ext cx="1839618" cy="1226983"/>
            <a:chOff x="9829468" y="3437028"/>
            <a:chExt cx="1839618" cy="1226983"/>
          </a:xfrm>
        </p:grpSpPr>
        <p:sp>
          <p:nvSpPr>
            <p:cNvPr id="35" name="Snip Single Corner Rectangle 34"/>
            <p:cNvSpPr/>
            <p:nvPr/>
          </p:nvSpPr>
          <p:spPr>
            <a:xfrm>
              <a:off x="9829468" y="4029236"/>
              <a:ext cx="1839618" cy="634775"/>
            </a:xfrm>
            <a:prstGeom prst="snip1Rect">
              <a:avLst/>
            </a:prstGeom>
            <a:solidFill>
              <a:srgbClr val="92D050"/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000" dirty="0" smtClean="0">
                  <a:solidFill>
                    <a:schemeClr val="tx1"/>
                  </a:solidFill>
                </a:rPr>
                <a:t>FREE</a:t>
              </a:r>
            </a:p>
            <a:p>
              <a:pPr algn="r"/>
              <a:r>
                <a:rPr lang="en-US" sz="1000" dirty="0" smtClean="0">
                  <a:solidFill>
                    <a:schemeClr val="tx1"/>
                  </a:solidFill>
                </a:rPr>
                <a:t>R&amp;D ONLY</a:t>
              </a:r>
            </a:p>
          </p:txBody>
        </p:sp>
        <p:pic>
          <p:nvPicPr>
            <p:cNvPr id="44" name="Picture 43"/>
            <p:cNvPicPr>
              <a:picLocks noChangeAspect="1"/>
            </p:cNvPicPr>
            <p:nvPr/>
          </p:nvPicPr>
          <p:blipFill rotWithShape="1">
            <a:blip r:embed="rId6"/>
            <a:srcRect t="3243"/>
            <a:stretch/>
          </p:blipFill>
          <p:spPr>
            <a:xfrm>
              <a:off x="10041122" y="4118967"/>
              <a:ext cx="388274" cy="387132"/>
            </a:xfrm>
            <a:prstGeom prst="rect">
              <a:avLst/>
            </a:prstGeom>
          </p:spPr>
        </p:pic>
        <p:sp>
          <p:nvSpPr>
            <p:cNvPr id="46" name="Snip Single Corner Rectangle 45"/>
            <p:cNvSpPr/>
            <p:nvPr/>
          </p:nvSpPr>
          <p:spPr>
            <a:xfrm>
              <a:off x="9829468" y="3437028"/>
              <a:ext cx="1839618" cy="555279"/>
            </a:xfrm>
            <a:prstGeom prst="snip1Rect">
              <a:avLst>
                <a:gd name="adj" fmla="val 31030"/>
              </a:avLst>
            </a:prstGeom>
            <a:solidFill>
              <a:srgbClr val="FFC000"/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000" dirty="0" smtClean="0">
                  <a:solidFill>
                    <a:schemeClr val="tx1"/>
                  </a:solidFill>
                </a:rPr>
                <a:t>BAH + ICR INC</a:t>
              </a:r>
            </a:p>
            <a:p>
              <a:pPr algn="r"/>
              <a:r>
                <a:rPr lang="en-US" sz="1000" dirty="0" smtClean="0">
                  <a:solidFill>
                    <a:schemeClr val="tx1"/>
                  </a:solidFill>
                </a:rPr>
                <a:t>$$ = 12 HEADS</a:t>
              </a:r>
            </a:p>
            <a:p>
              <a:pPr algn="r"/>
              <a:r>
                <a:rPr lang="en-US" sz="1000" dirty="0" smtClean="0">
                  <a:solidFill>
                    <a:schemeClr val="tx1"/>
                  </a:solidFill>
                </a:rPr>
                <a:t>BLITZ USER BASE</a:t>
              </a:r>
            </a:p>
          </p:txBody>
        </p:sp>
        <p:pic>
          <p:nvPicPr>
            <p:cNvPr id="45" name="Picture 44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3448" b="30033"/>
            <a:stretch/>
          </p:blipFill>
          <p:spPr>
            <a:xfrm>
              <a:off x="9975891" y="3542410"/>
              <a:ext cx="518737" cy="291506"/>
            </a:xfrm>
            <a:prstGeom prst="rect">
              <a:avLst/>
            </a:prstGeom>
          </p:spPr>
        </p:pic>
      </p:grpSp>
      <p:grpSp>
        <p:nvGrpSpPr>
          <p:cNvPr id="26" name="Group 25"/>
          <p:cNvGrpSpPr/>
          <p:nvPr/>
        </p:nvGrpSpPr>
        <p:grpSpPr>
          <a:xfrm>
            <a:off x="6055415" y="4749585"/>
            <a:ext cx="3738669" cy="1156870"/>
            <a:chOff x="6043229" y="5467242"/>
            <a:chExt cx="3738669" cy="1156870"/>
          </a:xfrm>
        </p:grpSpPr>
        <p:sp>
          <p:nvSpPr>
            <p:cNvPr id="22" name="Rectangle 21"/>
            <p:cNvSpPr/>
            <p:nvPr/>
          </p:nvSpPr>
          <p:spPr>
            <a:xfrm>
              <a:off x="6043229" y="5467242"/>
              <a:ext cx="3738669" cy="1156870"/>
            </a:xfrm>
            <a:prstGeom prst="rect">
              <a:avLst/>
            </a:prstGeom>
            <a:solidFill>
              <a:srgbClr val="92D050"/>
            </a:solidFill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 smtClean="0">
                  <a:solidFill>
                    <a:schemeClr val="tx1"/>
                  </a:solidFill>
                </a:rPr>
                <a:t>Metric Providers</a:t>
              </a:r>
            </a:p>
            <a:p>
              <a:r>
                <a:rPr lang="en-US" sz="1200" dirty="0" smtClean="0">
                  <a:solidFill>
                    <a:schemeClr val="tx1"/>
                  </a:solidFill>
                </a:rPr>
                <a:t>Prof</a:t>
              </a:r>
              <a:r>
                <a:rPr lang="en-US" sz="1200" dirty="0">
                  <a:solidFill>
                    <a:schemeClr val="tx1"/>
                  </a:solidFill>
                </a:rPr>
                <a:t>. Mandel, Wilson’s Chair Physic, RIT</a:t>
              </a:r>
            </a:p>
            <a:p>
              <a:r>
                <a:rPr lang="en-US" sz="1200" dirty="0">
                  <a:solidFill>
                    <a:schemeClr val="tx1"/>
                  </a:solidFill>
                </a:rPr>
                <a:t>Prof. Wolf, Lee </a:t>
              </a:r>
              <a:r>
                <a:rPr lang="en-US" sz="1200" dirty="0" err="1" smtClean="0">
                  <a:solidFill>
                    <a:schemeClr val="tx1"/>
                  </a:solidFill>
                </a:rPr>
                <a:t>DuBridges</a:t>
              </a:r>
              <a:r>
                <a:rPr lang="en-US" sz="1200" dirty="0" smtClean="0">
                  <a:solidFill>
                    <a:schemeClr val="tx1"/>
                  </a:solidFill>
                </a:rPr>
                <a:t> </a:t>
              </a:r>
              <a:r>
                <a:rPr lang="en-US" sz="1200" dirty="0">
                  <a:solidFill>
                    <a:schemeClr val="tx1"/>
                  </a:solidFill>
                </a:rPr>
                <a:t>Chair Physics, </a:t>
              </a:r>
              <a:r>
                <a:rPr lang="en-US" sz="1200" dirty="0" smtClean="0">
                  <a:solidFill>
                    <a:schemeClr val="tx1"/>
                  </a:solidFill>
                </a:rPr>
                <a:t>RIT</a:t>
              </a:r>
            </a:p>
            <a:p>
              <a:r>
                <a:rPr lang="en-US" sz="1200" dirty="0">
                  <a:solidFill>
                    <a:schemeClr val="tx1"/>
                  </a:solidFill>
                </a:rPr>
                <a:t>Prof. </a:t>
              </a:r>
              <a:r>
                <a:rPr lang="en-US" sz="1200" dirty="0" err="1">
                  <a:solidFill>
                    <a:schemeClr val="tx1"/>
                  </a:solidFill>
                </a:rPr>
                <a:t>Frieden</a:t>
              </a:r>
              <a:r>
                <a:rPr lang="en-US" sz="1200" dirty="0">
                  <a:solidFill>
                    <a:schemeClr val="tx1"/>
                  </a:solidFill>
                </a:rPr>
                <a:t>, Optical </a:t>
              </a:r>
              <a:r>
                <a:rPr lang="en-US" sz="1200" dirty="0" err="1">
                  <a:solidFill>
                    <a:schemeClr val="tx1"/>
                  </a:solidFill>
                </a:rPr>
                <a:t>Sci</a:t>
              </a:r>
              <a:r>
                <a:rPr lang="en-US" sz="1200" dirty="0">
                  <a:solidFill>
                    <a:schemeClr val="tx1"/>
                  </a:solidFill>
                </a:rPr>
                <a:t> Chair, </a:t>
              </a:r>
              <a:r>
                <a:rPr lang="en-US" sz="1200" dirty="0" err="1">
                  <a:solidFill>
                    <a:schemeClr val="tx1"/>
                  </a:solidFill>
                </a:rPr>
                <a:t>UofAz</a:t>
              </a:r>
              <a:endParaRPr lang="en-US" sz="1200" dirty="0">
                <a:solidFill>
                  <a:schemeClr val="tx1"/>
                </a:solidFill>
              </a:endParaRPr>
            </a:p>
            <a:p>
              <a:r>
                <a:rPr lang="en-US" sz="1200" dirty="0">
                  <a:solidFill>
                    <a:schemeClr val="tx1"/>
                  </a:solidFill>
                </a:rPr>
                <a:t>Prof. Goodman, </a:t>
              </a:r>
              <a:r>
                <a:rPr lang="en-US" sz="1200" dirty="0" smtClean="0">
                  <a:solidFill>
                    <a:schemeClr val="tx1"/>
                  </a:solidFill>
                </a:rPr>
                <a:t>EE Chair, Stanford</a:t>
              </a:r>
            </a:p>
          </p:txBody>
        </p: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83238" y="5951170"/>
              <a:ext cx="840193" cy="606350"/>
            </a:xfrm>
            <a:prstGeom prst="rect">
              <a:avLst/>
            </a:prstGeom>
          </p:spPr>
        </p:pic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282727" y="5507256"/>
              <a:ext cx="387128" cy="373126"/>
            </a:xfrm>
            <a:prstGeom prst="rect">
              <a:avLst/>
            </a:prstGeom>
          </p:spPr>
        </p:pic>
      </p:grpSp>
      <p:grpSp>
        <p:nvGrpSpPr>
          <p:cNvPr id="68" name="Group 67"/>
          <p:cNvGrpSpPr/>
          <p:nvPr/>
        </p:nvGrpSpPr>
        <p:grpSpPr>
          <a:xfrm>
            <a:off x="5067449" y="1942391"/>
            <a:ext cx="3004130" cy="3286536"/>
            <a:chOff x="5067449" y="1942391"/>
            <a:chExt cx="3004130" cy="3286536"/>
          </a:xfrm>
        </p:grpSpPr>
        <p:sp>
          <p:nvSpPr>
            <p:cNvPr id="27" name="TextBox 26"/>
            <p:cNvSpPr txBox="1"/>
            <p:nvPr/>
          </p:nvSpPr>
          <p:spPr>
            <a:xfrm>
              <a:off x="7540087" y="1942391"/>
              <a:ext cx="531492" cy="276999"/>
            </a:xfrm>
            <a:prstGeom prst="rect">
              <a:avLst/>
            </a:prstGeom>
            <a:solidFill>
              <a:srgbClr val="92D050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b="1" dirty="0" smtClean="0"/>
                <a:t>Voxel</a:t>
              </a:r>
              <a:endParaRPr lang="en-US" sz="1200" dirty="0" smtClean="0"/>
            </a:p>
          </p:txBody>
        </p:sp>
        <p:grpSp>
          <p:nvGrpSpPr>
            <p:cNvPr id="67" name="Group 66"/>
            <p:cNvGrpSpPr/>
            <p:nvPr/>
          </p:nvGrpSpPr>
          <p:grpSpPr>
            <a:xfrm>
              <a:off x="5067449" y="3074580"/>
              <a:ext cx="2809731" cy="2154347"/>
              <a:chOff x="5067449" y="3074580"/>
              <a:chExt cx="2809731" cy="2154347"/>
            </a:xfrm>
          </p:grpSpPr>
          <p:grpSp>
            <p:nvGrpSpPr>
              <p:cNvPr id="19" name="Group 18"/>
              <p:cNvGrpSpPr/>
              <p:nvPr/>
            </p:nvGrpSpPr>
            <p:grpSpPr>
              <a:xfrm>
                <a:off x="5067449" y="3074580"/>
                <a:ext cx="2809731" cy="2154347"/>
                <a:chOff x="5031454" y="3074580"/>
                <a:chExt cx="2809731" cy="2154347"/>
              </a:xfrm>
            </p:grpSpPr>
            <p:sp>
              <p:nvSpPr>
                <p:cNvPr id="10" name="TextBox 9"/>
                <p:cNvSpPr txBox="1"/>
                <p:nvPr/>
              </p:nvSpPr>
              <p:spPr>
                <a:xfrm>
                  <a:off x="6026200" y="4029236"/>
                  <a:ext cx="1814985" cy="646331"/>
                </a:xfrm>
                <a:prstGeom prst="rect">
                  <a:avLst/>
                </a:prstGeom>
                <a:solidFill>
                  <a:srgbClr val="92D050"/>
                </a:solidFill>
                <a:ln>
                  <a:solidFill>
                    <a:schemeClr val="bg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1200" b="1" dirty="0" smtClean="0"/>
                    <a:t>TOTEM</a:t>
                  </a:r>
                </a:p>
                <a:p>
                  <a:pPr algn="r"/>
                  <a:r>
                    <a:rPr lang="en-US" sz="1200" dirty="0" smtClean="0"/>
                    <a:t>SNR Metrics</a:t>
                  </a:r>
                </a:p>
                <a:p>
                  <a:pPr algn="ctr"/>
                  <a:endParaRPr lang="en-US" sz="1200" b="1" dirty="0"/>
                </a:p>
              </p:txBody>
            </p:sp>
            <p:pic>
              <p:nvPicPr>
                <p:cNvPr id="16" name="Picture 15"/>
                <p:cNvPicPr>
                  <a:picLocks noChangeAspect="1"/>
                </p:cNvPicPr>
                <p:nvPr/>
              </p:nvPicPr>
              <p:blipFill rotWithShape="1"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13304"/>
                <a:stretch/>
              </p:blipFill>
              <p:spPr>
                <a:xfrm>
                  <a:off x="5277969" y="4813705"/>
                  <a:ext cx="447931" cy="415222"/>
                </a:xfrm>
                <a:prstGeom prst="rect">
                  <a:avLst/>
                </a:prstGeom>
                <a:solidFill>
                  <a:srgbClr val="92D050"/>
                </a:solidFill>
              </p:spPr>
            </p:pic>
            <p:cxnSp>
              <p:nvCxnSpPr>
                <p:cNvPr id="29" name="Elbow Connector 28"/>
                <p:cNvCxnSpPr>
                  <a:stCxn id="10" idx="1"/>
                </p:cNvCxnSpPr>
                <p:nvPr/>
              </p:nvCxnSpPr>
              <p:spPr>
                <a:xfrm rot="10800000">
                  <a:off x="5855604" y="3074580"/>
                  <a:ext cx="170596" cy="1277823"/>
                </a:xfrm>
                <a:prstGeom prst="bentConnector2">
                  <a:avLst/>
                </a:prstGeom>
                <a:ln w="82550">
                  <a:solidFill>
                    <a:srgbClr val="00B05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Elbow Connector 62"/>
                <p:cNvCxnSpPr>
                  <a:stCxn id="10" idx="1"/>
                </p:cNvCxnSpPr>
                <p:nvPr/>
              </p:nvCxnSpPr>
              <p:spPr>
                <a:xfrm rot="10800000">
                  <a:off x="5031454" y="3482288"/>
                  <a:ext cx="994747" cy="870114"/>
                </a:xfrm>
                <a:prstGeom prst="bentConnector3">
                  <a:avLst>
                    <a:gd name="adj1" fmla="val 98946"/>
                  </a:avLst>
                </a:prstGeom>
                <a:ln w="82550">
                  <a:solidFill>
                    <a:srgbClr val="00B05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Elbow Connector 63"/>
                <p:cNvCxnSpPr>
                  <a:stCxn id="10" idx="1"/>
                </p:cNvCxnSpPr>
                <p:nvPr/>
              </p:nvCxnSpPr>
              <p:spPr>
                <a:xfrm rot="10800000">
                  <a:off x="5515784" y="3246030"/>
                  <a:ext cx="510417" cy="1106373"/>
                </a:xfrm>
                <a:prstGeom prst="bentConnector2">
                  <a:avLst/>
                </a:prstGeom>
                <a:ln w="82550">
                  <a:solidFill>
                    <a:srgbClr val="00B05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47" name="Picture 46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156498" y="4088138"/>
                <a:ext cx="387128" cy="373126"/>
              </a:xfrm>
              <a:prstGeom prst="rect">
                <a:avLst/>
              </a:prstGeom>
            </p:spPr>
          </p:pic>
        </p:grpSp>
      </p:grpSp>
      <p:grpSp>
        <p:nvGrpSpPr>
          <p:cNvPr id="9" name="Group 8"/>
          <p:cNvGrpSpPr/>
          <p:nvPr/>
        </p:nvGrpSpPr>
        <p:grpSpPr>
          <a:xfrm>
            <a:off x="4362809" y="392764"/>
            <a:ext cx="5419089" cy="3661818"/>
            <a:chOff x="4362809" y="392764"/>
            <a:chExt cx="5419089" cy="3661818"/>
          </a:xfrm>
        </p:grpSpPr>
        <p:sp>
          <p:nvSpPr>
            <p:cNvPr id="20" name="Rectangle 19"/>
            <p:cNvSpPr/>
            <p:nvPr/>
          </p:nvSpPr>
          <p:spPr>
            <a:xfrm>
              <a:off x="4362809" y="392764"/>
              <a:ext cx="2129647" cy="1034782"/>
            </a:xfrm>
            <a:prstGeom prst="rect">
              <a:avLst/>
            </a:prstGeom>
            <a:solidFill>
              <a:srgbClr val="FFC000"/>
            </a:solidFill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 smtClean="0">
                  <a:solidFill>
                    <a:schemeClr val="tx1"/>
                  </a:solidFill>
                </a:rPr>
                <a:t>Event Providers (</a:t>
              </a:r>
              <a:r>
                <a:rPr lang="en-US" sz="1200" b="1" dirty="0" err="1" smtClean="0">
                  <a:solidFill>
                    <a:schemeClr val="tx1"/>
                  </a:solidFill>
                </a:rPr>
                <a:t>xyzt</a:t>
              </a:r>
              <a:r>
                <a:rPr lang="en-US" sz="1200" b="1" dirty="0" smtClean="0">
                  <a:solidFill>
                    <a:schemeClr val="tx1"/>
                  </a:solidFill>
                </a:rPr>
                <a:t>)</a:t>
              </a:r>
            </a:p>
            <a:p>
              <a:pPr algn="ctr"/>
              <a:endParaRPr lang="en-US" sz="1200" b="1" dirty="0" smtClean="0">
                <a:solidFill>
                  <a:schemeClr val="tx1"/>
                </a:solidFill>
              </a:endParaRPr>
            </a:p>
            <a:p>
              <a:pPr algn="r"/>
              <a:r>
                <a:rPr lang="en-US" sz="1200" dirty="0" smtClean="0">
                  <a:solidFill>
                    <a:schemeClr val="tx1"/>
                  </a:solidFill>
                </a:rPr>
                <a:t>ADSB </a:t>
              </a:r>
              <a:r>
                <a:rPr lang="en-US" sz="1200" dirty="0" err="1" smtClean="0">
                  <a:solidFill>
                    <a:schemeClr val="tx1"/>
                  </a:solidFill>
                </a:rPr>
                <a:t>Airtrack</a:t>
              </a:r>
              <a:endParaRPr lang="en-US" sz="1200" dirty="0" smtClean="0">
                <a:solidFill>
                  <a:schemeClr val="tx1"/>
                </a:solidFill>
              </a:endParaRPr>
            </a:p>
            <a:p>
              <a:pPr algn="r"/>
              <a:r>
                <a:rPr lang="en-US" sz="1200" dirty="0">
                  <a:solidFill>
                    <a:schemeClr val="tx1"/>
                  </a:solidFill>
                </a:rPr>
                <a:t>Overhead </a:t>
              </a:r>
              <a:r>
                <a:rPr lang="en-US" sz="1200" dirty="0" smtClean="0">
                  <a:solidFill>
                    <a:schemeClr val="tx1"/>
                  </a:solidFill>
                </a:rPr>
                <a:t>IR</a:t>
              </a:r>
            </a:p>
            <a:p>
              <a:pPr algn="r"/>
              <a:r>
                <a:rPr lang="en-US" sz="1200" dirty="0" smtClean="0">
                  <a:solidFill>
                    <a:schemeClr val="tx1"/>
                  </a:solidFill>
                </a:rPr>
                <a:t>ITAR Transactions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54" name="Rectangle 53"/>
            <p:cNvSpPr/>
            <p:nvPr/>
          </p:nvSpPr>
          <p:spPr>
            <a:xfrm>
              <a:off x="7909575" y="2654808"/>
              <a:ext cx="1872323" cy="814114"/>
            </a:xfrm>
            <a:prstGeom prst="rect">
              <a:avLst/>
            </a:prstGeom>
            <a:solidFill>
              <a:srgbClr val="FFC000"/>
            </a:solidFill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 smtClean="0">
                  <a:solidFill>
                    <a:schemeClr val="tx1"/>
                  </a:solidFill>
                </a:rPr>
                <a:t>Engine Providers</a:t>
              </a:r>
            </a:p>
            <a:p>
              <a:pPr algn="ctr"/>
              <a:endParaRPr lang="en-US" sz="1200" dirty="0" smtClean="0">
                <a:solidFill>
                  <a:schemeClr val="tx1"/>
                </a:solidFill>
              </a:endParaRPr>
            </a:p>
            <a:p>
              <a:pPr algn="r"/>
              <a:r>
                <a:rPr lang="en-US" sz="1200" b="1" dirty="0" smtClean="0">
                  <a:solidFill>
                    <a:schemeClr val="tx1"/>
                  </a:solidFill>
                </a:rPr>
                <a:t>THRESHER</a:t>
              </a:r>
            </a:p>
            <a:p>
              <a:pPr algn="r"/>
              <a:r>
                <a:rPr lang="en-US" sz="1200" b="1" dirty="0" smtClean="0">
                  <a:solidFill>
                    <a:srgbClr val="FF0000"/>
                  </a:solidFill>
                </a:rPr>
                <a:t>R</a:t>
              </a:r>
              <a:r>
                <a:rPr lang="en-US" sz="1200" b="1" dirty="0" smtClean="0">
                  <a:solidFill>
                    <a:srgbClr val="00B050"/>
                  </a:solidFill>
                </a:rPr>
                <a:t>G</a:t>
              </a:r>
              <a:r>
                <a:rPr lang="en-US" sz="1200" b="1" dirty="0" smtClean="0">
                  <a:solidFill>
                    <a:srgbClr val="00B0F0"/>
                  </a:solidFill>
                </a:rPr>
                <a:t>B</a:t>
              </a:r>
              <a:r>
                <a:rPr lang="en-US" sz="1200" b="1" dirty="0" smtClean="0">
                  <a:solidFill>
                    <a:schemeClr val="bg1"/>
                  </a:solidFill>
                </a:rPr>
                <a:t>W</a:t>
              </a:r>
              <a:r>
                <a:rPr lang="en-US" sz="1200" dirty="0" smtClean="0">
                  <a:solidFill>
                    <a:schemeClr val="tx1"/>
                  </a:solidFill>
                </a:rPr>
                <a:t> Crack Detector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7909575" y="3485494"/>
              <a:ext cx="1872323" cy="569088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bg1"/>
              </a:solidFill>
            </a:ln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b="1" dirty="0" smtClean="0">
                  <a:solidFill>
                    <a:schemeClr val="tx1"/>
                  </a:solidFill>
                </a:rPr>
                <a:t>COGNOS</a:t>
              </a:r>
            </a:p>
            <a:p>
              <a:pPr algn="r"/>
              <a:r>
                <a:rPr lang="en-US" sz="1200" dirty="0" smtClean="0">
                  <a:solidFill>
                    <a:schemeClr val="tx1"/>
                  </a:solidFill>
                </a:rPr>
                <a:t>Forecasts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6094590" y="3449291"/>
            <a:ext cx="3702483" cy="1248514"/>
            <a:chOff x="6094590" y="3449291"/>
            <a:chExt cx="3702483" cy="1248514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8016928" y="3570745"/>
              <a:ext cx="342591" cy="452981"/>
            </a:xfrm>
            <a:prstGeom prst="rect">
              <a:avLst/>
            </a:prstGeom>
          </p:spPr>
        </p:pic>
        <p:grpSp>
          <p:nvGrpSpPr>
            <p:cNvPr id="66" name="Group 65"/>
            <p:cNvGrpSpPr/>
            <p:nvPr/>
          </p:nvGrpSpPr>
          <p:grpSpPr>
            <a:xfrm>
              <a:off x="6094590" y="3449291"/>
              <a:ext cx="3702483" cy="1248514"/>
              <a:chOff x="6094590" y="3449291"/>
              <a:chExt cx="3702483" cy="1248514"/>
            </a:xfrm>
          </p:grpSpPr>
          <p:grpSp>
            <p:nvGrpSpPr>
              <p:cNvPr id="28" name="Group 27"/>
              <p:cNvGrpSpPr/>
              <p:nvPr/>
            </p:nvGrpSpPr>
            <p:grpSpPr>
              <a:xfrm>
                <a:off x="7924750" y="4051474"/>
                <a:ext cx="1872323" cy="646331"/>
                <a:chOff x="7924750" y="4051474"/>
                <a:chExt cx="1872323" cy="646331"/>
              </a:xfrm>
            </p:grpSpPr>
            <p:sp>
              <p:nvSpPr>
                <p:cNvPr id="50" name="TextBox 49"/>
                <p:cNvSpPr txBox="1"/>
                <p:nvPr/>
              </p:nvSpPr>
              <p:spPr>
                <a:xfrm>
                  <a:off x="7924750" y="4051474"/>
                  <a:ext cx="1872323" cy="646331"/>
                </a:xfrm>
                <a:prstGeom prst="rect">
                  <a:avLst/>
                </a:prstGeom>
                <a:solidFill>
                  <a:srgbClr val="92D050"/>
                </a:solidFill>
                <a:ln>
                  <a:solidFill>
                    <a:schemeClr val="bg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1200" b="1" dirty="0" smtClean="0"/>
                    <a:t>TOTEM</a:t>
                  </a:r>
                </a:p>
                <a:p>
                  <a:pPr algn="r"/>
                  <a:r>
                    <a:rPr lang="en-US" sz="1200" dirty="0" smtClean="0"/>
                    <a:t>Forecasts</a:t>
                  </a:r>
                </a:p>
                <a:p>
                  <a:pPr algn="r"/>
                  <a:endParaRPr lang="en-US" sz="1200" dirty="0" smtClean="0"/>
                </a:p>
              </p:txBody>
            </p:sp>
            <p:pic>
              <p:nvPicPr>
                <p:cNvPr id="71" name="Picture 70"/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980933" y="4093846"/>
                  <a:ext cx="387128" cy="373126"/>
                </a:xfrm>
                <a:prstGeom prst="rect">
                  <a:avLst/>
                </a:prstGeom>
              </p:spPr>
            </p:pic>
          </p:grpSp>
          <p:grpSp>
            <p:nvGrpSpPr>
              <p:cNvPr id="52" name="Group 51"/>
              <p:cNvGrpSpPr/>
              <p:nvPr/>
            </p:nvGrpSpPr>
            <p:grpSpPr>
              <a:xfrm>
                <a:off x="6094590" y="3449291"/>
                <a:ext cx="1777848" cy="569088"/>
                <a:chOff x="6094590" y="3449291"/>
                <a:chExt cx="1777848" cy="569088"/>
              </a:xfrm>
            </p:grpSpPr>
            <p:sp>
              <p:nvSpPr>
                <p:cNvPr id="57" name="Rectangle 56"/>
                <p:cNvSpPr/>
                <p:nvPr/>
              </p:nvSpPr>
              <p:spPr>
                <a:xfrm>
                  <a:off x="6094590" y="3449291"/>
                  <a:ext cx="1777848" cy="569088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bg1"/>
                  </a:solidFill>
                </a:ln>
              </p:spPr>
              <p:style>
                <a:lnRef idx="3">
                  <a:schemeClr val="lt1"/>
                </a:lnRef>
                <a:fillRef idx="1">
                  <a:schemeClr val="dk1"/>
                </a:fillRef>
                <a:effectRef idx="1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:r>
                    <a:rPr lang="en-US" sz="1200" b="1" dirty="0" smtClean="0">
                      <a:solidFill>
                        <a:schemeClr val="tx1"/>
                      </a:solidFill>
                    </a:rPr>
                    <a:t>GEOINT-SYMP</a:t>
                  </a:r>
                </a:p>
                <a:p>
                  <a:pPr algn="r"/>
                  <a:r>
                    <a:rPr lang="en-US" sz="1200" dirty="0" smtClean="0">
                      <a:solidFill>
                        <a:schemeClr val="tx1"/>
                      </a:solidFill>
                    </a:rPr>
                    <a:t>ROC Metrics</a:t>
                  </a:r>
                  <a:endParaRPr lang="en-US" sz="1200" dirty="0">
                    <a:solidFill>
                      <a:schemeClr val="tx1"/>
                    </a:solidFill>
                  </a:endParaRPr>
                </a:p>
              </p:txBody>
            </p:sp>
            <p:pic>
              <p:nvPicPr>
                <p:cNvPr id="58" name="Picture 57"/>
                <p:cNvPicPr>
                  <a:picLocks noChangeAspect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174149" y="3498973"/>
                  <a:ext cx="342591" cy="452981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55" name="Group 54"/>
          <p:cNvGrpSpPr/>
          <p:nvPr/>
        </p:nvGrpSpPr>
        <p:grpSpPr>
          <a:xfrm>
            <a:off x="6598336" y="3571897"/>
            <a:ext cx="2414742" cy="1026209"/>
            <a:chOff x="6598336" y="3571897"/>
            <a:chExt cx="2414742" cy="1026209"/>
          </a:xfrm>
        </p:grpSpPr>
        <p:pic>
          <p:nvPicPr>
            <p:cNvPr id="61" name="Picture 60"/>
            <p:cNvPicPr>
              <a:picLocks noChangeAspect="1"/>
            </p:cNvPicPr>
            <p:nvPr/>
          </p:nvPicPr>
          <p:blipFill rotWithShape="1">
            <a:blip r:embed="rId1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196" b="27134"/>
            <a:stretch/>
          </p:blipFill>
          <p:spPr>
            <a:xfrm>
              <a:off x="8485296" y="4342903"/>
              <a:ext cx="527782" cy="250358"/>
            </a:xfrm>
            <a:prstGeom prst="rect">
              <a:avLst/>
            </a:prstGeom>
          </p:spPr>
        </p:pic>
        <p:pic>
          <p:nvPicPr>
            <p:cNvPr id="62" name="Picture 61"/>
            <p:cNvPicPr>
              <a:picLocks noChangeAspect="1"/>
            </p:cNvPicPr>
            <p:nvPr/>
          </p:nvPicPr>
          <p:blipFill rotWithShape="1">
            <a:blip r:embed="rId1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196" b="27134"/>
            <a:stretch/>
          </p:blipFill>
          <p:spPr>
            <a:xfrm>
              <a:off x="6598336" y="4347748"/>
              <a:ext cx="527782" cy="250358"/>
            </a:xfrm>
            <a:prstGeom prst="rect">
              <a:avLst/>
            </a:prstGeom>
          </p:spPr>
        </p:pic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1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5296" y="3571897"/>
              <a:ext cx="459202" cy="344401"/>
            </a:xfrm>
            <a:prstGeom prst="rect">
              <a:avLst/>
            </a:prstGeom>
          </p:spPr>
        </p:pic>
        <p:pic>
          <p:nvPicPr>
            <p:cNvPr id="60" name="Picture 59"/>
            <p:cNvPicPr>
              <a:picLocks noChangeAspect="1"/>
            </p:cNvPicPr>
            <p:nvPr/>
          </p:nvPicPr>
          <p:blipFill rotWithShape="1">
            <a:blip r:embed="rId1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196" b="27134"/>
            <a:stretch/>
          </p:blipFill>
          <p:spPr>
            <a:xfrm>
              <a:off x="6608588" y="3672056"/>
              <a:ext cx="527782" cy="25035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26808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369278" y="410281"/>
            <a:ext cx="15151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Quiz  !</a:t>
            </a:r>
            <a:endParaRPr lang="en-US" sz="4000" dirty="0"/>
          </a:p>
        </p:txBody>
      </p:sp>
      <p:sp>
        <p:nvSpPr>
          <p:cNvPr id="3" name="TextBox 2"/>
          <p:cNvSpPr txBox="1"/>
          <p:nvPr/>
        </p:nvSpPr>
        <p:spPr>
          <a:xfrm>
            <a:off x="1790699" y="1276350"/>
            <a:ext cx="9052791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I texted the following to my Wife, my Son, and a Friend ….</a:t>
            </a:r>
          </a:p>
          <a:p>
            <a:endParaRPr lang="en-US" dirty="0"/>
          </a:p>
          <a:p>
            <a:endParaRPr lang="en-US" dirty="0" smtClean="0"/>
          </a:p>
          <a:p>
            <a:pPr algn="r"/>
            <a:r>
              <a:rPr lang="en-US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Eureka ! I got my Levenberg Marquardt to compute the </a:t>
            </a:r>
          </a:p>
          <a:p>
            <a:pPr algn="r"/>
            <a:r>
              <a:rPr lang="en-US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correlation times of a Markov process, </a:t>
            </a:r>
          </a:p>
          <a:p>
            <a:pPr algn="r"/>
            <a:r>
              <a:rPr lang="en-US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thus bypassing a hopeless Linear Factor Analysis that would attempt to </a:t>
            </a:r>
          </a:p>
          <a:p>
            <a:pPr algn="r"/>
            <a:r>
              <a:rPr lang="en-US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maximizes a Chi^2 fit of a </a:t>
            </a:r>
          </a:p>
          <a:p>
            <a:pPr algn="r"/>
            <a:r>
              <a:rPr lang="en-US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negative binomial with a differentated Gamma function.</a:t>
            </a:r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1627017"/>
              </p:ext>
            </p:extLst>
          </p:nvPr>
        </p:nvGraphicFramePr>
        <p:xfrm>
          <a:off x="1477529" y="4024555"/>
          <a:ext cx="4940936" cy="2296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7780">
                  <a:extLst>
                    <a:ext uri="{9D8B030D-6E8A-4147-A177-3AD203B41FA5}">
                      <a16:colId xmlns:a16="http://schemas.microsoft.com/office/drawing/2014/main" val="4037635608"/>
                    </a:ext>
                  </a:extLst>
                </a:gridCol>
                <a:gridCol w="878320">
                  <a:extLst>
                    <a:ext uri="{9D8B030D-6E8A-4147-A177-3AD203B41FA5}">
                      <a16:colId xmlns:a16="http://schemas.microsoft.com/office/drawing/2014/main" val="1767734898"/>
                    </a:ext>
                  </a:extLst>
                </a:gridCol>
                <a:gridCol w="996661">
                  <a:extLst>
                    <a:ext uri="{9D8B030D-6E8A-4147-A177-3AD203B41FA5}">
                      <a16:colId xmlns:a16="http://schemas.microsoft.com/office/drawing/2014/main" val="3240223398"/>
                    </a:ext>
                  </a:extLst>
                </a:gridCol>
                <a:gridCol w="858175">
                  <a:extLst>
                    <a:ext uri="{9D8B030D-6E8A-4147-A177-3AD203B41FA5}">
                      <a16:colId xmlns:a16="http://schemas.microsoft.com/office/drawing/2014/main" val="2780512873"/>
                    </a:ext>
                  </a:extLst>
                </a:gridCol>
              </a:tblGrid>
              <a:tr h="370840">
                <a:tc gridSpan="4"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ysClr val="windowText" lastClr="000000"/>
                          </a:solidFill>
                        </a:rPr>
                        <a:t>The correct r</a:t>
                      </a:r>
                      <a:r>
                        <a:rPr lang="en-US" baseline="0" dirty="0" smtClean="0">
                          <a:solidFill>
                            <a:sysClr val="windowText" lastClr="000000"/>
                          </a:solidFill>
                        </a:rPr>
                        <a:t>esponse pattern was </a:t>
                      </a:r>
                      <a:r>
                        <a:rPr lang="en-US" baseline="0" dirty="0" smtClean="0">
                          <a:solidFill>
                            <a:srgbClr val="FF0000"/>
                          </a:solidFill>
                        </a:rPr>
                        <a:t>R</a:t>
                      </a:r>
                      <a:r>
                        <a:rPr lang="en-US" baseline="0" dirty="0" smtClean="0">
                          <a:solidFill>
                            <a:srgbClr val="92D050"/>
                          </a:solidFill>
                        </a:rPr>
                        <a:t>G</a:t>
                      </a:r>
                      <a:r>
                        <a:rPr lang="en-US" baseline="0" dirty="0" smtClean="0">
                          <a:solidFill>
                            <a:srgbClr val="0070C0"/>
                          </a:solidFill>
                        </a:rPr>
                        <a:t>B</a:t>
                      </a:r>
                      <a:r>
                        <a:rPr lang="en-US" baseline="0" dirty="0" smtClean="0">
                          <a:solidFill>
                            <a:sysClr val="windowText" lastClr="000000"/>
                          </a:solidFill>
                        </a:rPr>
                        <a:t> ?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87043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I like cheese</a:t>
                      </a:r>
                      <a:endParaRPr lang="en-US" dirty="0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Wife</a:t>
                      </a:r>
                      <a:endParaRPr lang="en-US" dirty="0"/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</a:t>
                      </a:r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9765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You misspelled </a:t>
                      </a:r>
                    </a:p>
                    <a:p>
                      <a:pPr algn="r"/>
                      <a:r>
                        <a:rPr lang="en-US" dirty="0" smtClean="0"/>
                        <a:t>differentiated</a:t>
                      </a:r>
                      <a:endParaRPr lang="en-US" dirty="0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Son</a:t>
                      </a:r>
                      <a:endParaRPr lang="en-US" dirty="0"/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</a:t>
                      </a:r>
                      <a:endParaRPr lang="en-US" dirty="0"/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W</a:t>
                      </a:r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38126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I avoid all that negativity by using</a:t>
                      </a:r>
                    </a:p>
                    <a:p>
                      <a:pPr algn="r"/>
                      <a:r>
                        <a:rPr lang="en-US" dirty="0" smtClean="0"/>
                        <a:t>positive binomials</a:t>
                      </a:r>
                      <a:endParaRPr lang="en-US" dirty="0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Friend</a:t>
                      </a:r>
                      <a:endParaRPr lang="en-US" dirty="0"/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W</a:t>
                      </a:r>
                      <a:endParaRPr lang="en-US" dirty="0"/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2175401"/>
                  </a:ext>
                </a:extLst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9929" y="630683"/>
            <a:ext cx="1011555" cy="974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617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39734" y="3138311"/>
            <a:ext cx="2618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Reserved  for map sample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9472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748" y="389843"/>
            <a:ext cx="1078899" cy="1055135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2167467" y="1185334"/>
            <a:ext cx="7770768" cy="1988799"/>
            <a:chOff x="2167467" y="1185334"/>
            <a:chExt cx="7770768" cy="1988799"/>
          </a:xfrm>
        </p:grpSpPr>
        <p:sp>
          <p:nvSpPr>
            <p:cNvPr id="2" name="TextBox 1"/>
            <p:cNvSpPr txBox="1"/>
            <p:nvPr/>
          </p:nvSpPr>
          <p:spPr>
            <a:xfrm>
              <a:off x="2167467" y="2562577"/>
              <a:ext cx="242027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x, y, z, t, state</a:t>
              </a:r>
              <a:endParaRPr lang="en-US" sz="3200" dirty="0"/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7080726" y="2589358"/>
              <a:ext cx="140576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x, y, z, t</a:t>
              </a:r>
              <a:endParaRPr lang="en-US" sz="3200" dirty="0"/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5134433" y="1185334"/>
              <a:ext cx="1162756" cy="51928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smtClean="0">
                  <a:solidFill>
                    <a:schemeClr val="tx1"/>
                  </a:solidFill>
                </a:rPr>
                <a:t>SEPP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  <p:cxnSp>
          <p:nvCxnSpPr>
            <p:cNvPr id="10" name="Straight Arrow Connector 9"/>
            <p:cNvCxnSpPr>
              <a:stCxn id="8" idx="2"/>
              <a:endCxn id="2" idx="0"/>
            </p:cNvCxnSpPr>
            <p:nvPr/>
          </p:nvCxnSpPr>
          <p:spPr>
            <a:xfrm flipH="1">
              <a:off x="3377606" y="1704622"/>
              <a:ext cx="2338205" cy="85795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>
              <a:stCxn id="8" idx="2"/>
              <a:endCxn id="3" idx="0"/>
            </p:cNvCxnSpPr>
            <p:nvPr/>
          </p:nvCxnSpPr>
          <p:spPr>
            <a:xfrm>
              <a:off x="5715811" y="1704622"/>
              <a:ext cx="2067800" cy="88473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Cloud Callout 6"/>
            <p:cNvSpPr/>
            <p:nvPr/>
          </p:nvSpPr>
          <p:spPr>
            <a:xfrm>
              <a:off x="8358817" y="1922092"/>
              <a:ext cx="1579418" cy="822036"/>
            </a:xfrm>
            <a:prstGeom prst="cloudCallout">
              <a:avLst>
                <a:gd name="adj1" fmla="val -31359"/>
                <a:gd name="adj2" fmla="val 73736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Hidden states</a:t>
              </a:r>
              <a:endParaRPr lang="en-US" dirty="0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647318" y="3700200"/>
            <a:ext cx="10579410" cy="649297"/>
            <a:chOff x="647318" y="3700200"/>
            <a:chExt cx="10579410" cy="649297"/>
          </a:xfrm>
        </p:grpSpPr>
        <p:sp>
          <p:nvSpPr>
            <p:cNvPr id="4" name="TextBox 3"/>
            <p:cNvSpPr txBox="1"/>
            <p:nvPr/>
          </p:nvSpPr>
          <p:spPr>
            <a:xfrm>
              <a:off x="1926569" y="3764722"/>
              <a:ext cx="378924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Black Body Calibrated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993261" y="3764722"/>
              <a:ext cx="423346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Self Calibrating Detector</a:t>
              </a:r>
            </a:p>
          </p:txBody>
        </p:sp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7318" y="3700200"/>
              <a:ext cx="645879" cy="622518"/>
            </a:xfrm>
            <a:prstGeom prst="rect">
              <a:avLst/>
            </a:prstGeom>
          </p:spPr>
        </p:pic>
      </p:grpSp>
      <p:sp>
        <p:nvSpPr>
          <p:cNvPr id="9" name="TextBox 8"/>
          <p:cNvSpPr txBox="1"/>
          <p:nvPr/>
        </p:nvSpPr>
        <p:spPr>
          <a:xfrm>
            <a:off x="1854054" y="594244"/>
            <a:ext cx="16294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Supervised ?</a:t>
            </a:r>
            <a:br>
              <a:rPr lang="en-US" dirty="0" smtClean="0"/>
            </a:br>
            <a:r>
              <a:rPr lang="en-US" dirty="0" smtClean="0"/>
              <a:t>Unsupervised ?</a:t>
            </a:r>
            <a:endParaRPr lang="en-US" dirty="0"/>
          </a:p>
        </p:txBody>
      </p:sp>
      <p:grpSp>
        <p:nvGrpSpPr>
          <p:cNvPr id="24" name="Group 23"/>
          <p:cNvGrpSpPr/>
          <p:nvPr/>
        </p:nvGrpSpPr>
        <p:grpSpPr>
          <a:xfrm>
            <a:off x="693094" y="4967853"/>
            <a:ext cx="10298954" cy="815212"/>
            <a:chOff x="693094" y="4967853"/>
            <a:chExt cx="10298954" cy="815212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93094" y="4967853"/>
              <a:ext cx="600103" cy="793469"/>
            </a:xfrm>
            <a:prstGeom prst="rect">
              <a:avLst/>
            </a:prstGeom>
          </p:spPr>
        </p:pic>
        <p:sp>
          <p:nvSpPr>
            <p:cNvPr id="21" name="TextBox 20"/>
            <p:cNvSpPr txBox="1"/>
            <p:nvPr/>
          </p:nvSpPr>
          <p:spPr>
            <a:xfrm>
              <a:off x="1926569" y="5198290"/>
              <a:ext cx="354834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Supervised Learning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6993261" y="5198290"/>
              <a:ext cx="399878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Unsupervised Learning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26717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363347" y="1990258"/>
            <a:ext cx="542603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Self Calibrating Detectors</a:t>
            </a:r>
          </a:p>
          <a:p>
            <a:endParaRPr lang="en-US" sz="4000" dirty="0"/>
          </a:p>
          <a:p>
            <a:pPr algn="ctr"/>
            <a:r>
              <a:rPr lang="en-US" sz="4000" dirty="0" smtClean="0"/>
              <a:t>SEPP Machine Learning </a:t>
            </a:r>
          </a:p>
        </p:txBody>
      </p:sp>
    </p:spTree>
    <p:extLst>
      <p:ext uri="{BB962C8B-B14F-4D97-AF65-F5344CB8AC3E}">
        <p14:creationId xmlns:p14="http://schemas.microsoft.com/office/powerpoint/2010/main" val="2813521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6620576"/>
              </p:ext>
            </p:extLst>
          </p:nvPr>
        </p:nvGraphicFramePr>
        <p:xfrm>
          <a:off x="1582428" y="652272"/>
          <a:ext cx="9165463" cy="493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1479">
                  <a:extLst>
                    <a:ext uri="{9D8B030D-6E8A-4147-A177-3AD203B41FA5}">
                      <a16:colId xmlns:a16="http://schemas.microsoft.com/office/drawing/2014/main" val="2441060135"/>
                    </a:ext>
                  </a:extLst>
                </a:gridCol>
                <a:gridCol w="4334493">
                  <a:extLst>
                    <a:ext uri="{9D8B030D-6E8A-4147-A177-3AD203B41FA5}">
                      <a16:colId xmlns:a16="http://schemas.microsoft.com/office/drawing/2014/main" val="3890492831"/>
                    </a:ext>
                  </a:extLst>
                </a:gridCol>
                <a:gridCol w="4239491">
                  <a:extLst>
                    <a:ext uri="{9D8B030D-6E8A-4147-A177-3AD203B41FA5}">
                      <a16:colId xmlns:a16="http://schemas.microsoft.com/office/drawing/2014/main" val="2698029555"/>
                    </a:ext>
                  </a:extLst>
                </a:gridCol>
              </a:tblGrid>
              <a:tr h="1054202">
                <a:tc>
                  <a:txBody>
                    <a:bodyPr/>
                    <a:lstStyle/>
                    <a:p>
                      <a:pPr algn="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US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1950 - 1990</a:t>
                      </a:r>
                    </a:p>
                    <a:p>
                      <a:pPr algn="r"/>
                      <a:r>
                        <a:rPr lang="en-US" b="1" dirty="0" smtClean="0">
                          <a:solidFill>
                            <a:schemeClr val="tx1"/>
                          </a:solidFill>
                        </a:rPr>
                        <a:t>Self Calibrated Detectors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US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r"/>
                      <a:endParaRPr lang="en-US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Now </a:t>
                      </a:r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1990 – 2000</a:t>
                      </a:r>
                    </a:p>
                    <a:p>
                      <a:pPr algn="r"/>
                      <a:r>
                        <a:rPr lang="en-US" b="1" dirty="0" smtClean="0">
                          <a:solidFill>
                            <a:schemeClr val="tx1"/>
                          </a:solidFill>
                        </a:rPr>
                        <a:t>SEPP Forecasting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2017266"/>
                  </a:ext>
                </a:extLst>
              </a:tr>
              <a:tr h="389495"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smtClean="0"/>
                        <a:t>Metrics</a:t>
                      </a:r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b="1" dirty="0" smtClean="0"/>
                        <a:t>Levenberg Marquardt</a:t>
                      </a:r>
                      <a:r>
                        <a:rPr lang="en-US" dirty="0" smtClean="0"/>
                        <a:t> </a:t>
                      </a:r>
                    </a:p>
                    <a:p>
                      <a:pPr marL="285750" indent="-285750" algn="r">
                        <a:buFont typeface="Symbol" panose="05050102010706020507" pitchFamily="18" charset="2"/>
                        <a:buChar char="Þ"/>
                      </a:pPr>
                      <a:r>
                        <a:rPr lang="en-US" baseline="0" dirty="0" smtClean="0"/>
                        <a:t>SNR</a:t>
                      </a:r>
                    </a:p>
                    <a:p>
                      <a:pPr marL="285750" indent="-285750" algn="r">
                        <a:buFont typeface="Symbol" panose="05050102010706020507" pitchFamily="18" charset="2"/>
                        <a:buChar char="Þ"/>
                      </a:pPr>
                      <a:r>
                        <a:rPr lang="en-US" baseline="0" dirty="0" smtClean="0"/>
                        <a:t>% Complete</a:t>
                      </a:r>
                    </a:p>
                    <a:p>
                      <a:pPr marL="285750" indent="-285750" algn="r">
                        <a:buFont typeface="Symbol" panose="05050102010706020507" pitchFamily="18" charset="2"/>
                        <a:buChar char="Þ"/>
                      </a:pPr>
                      <a:r>
                        <a:rPr lang="en-US" baseline="0" dirty="0" smtClean="0"/>
                        <a:t>ETC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r">
                        <a:buFont typeface="Symbol" panose="05050102010706020507" pitchFamily="18" charset="2"/>
                        <a:buNone/>
                      </a:pPr>
                      <a:r>
                        <a:rPr lang="en-US" b="1" baseline="0" dirty="0" smtClean="0"/>
                        <a:t>2-Way Contingency</a:t>
                      </a:r>
                    </a:p>
                    <a:p>
                      <a:pPr marL="285750" indent="-285750" algn="r">
                        <a:buFont typeface="Symbol" panose="05050102010706020507" pitchFamily="18" charset="2"/>
                        <a:buChar char="Þ"/>
                      </a:pPr>
                      <a:r>
                        <a:rPr lang="en-US" baseline="0" dirty="0" smtClean="0"/>
                        <a:t>ROC</a:t>
                      </a:r>
                      <a:endParaRPr lang="en-US" baseline="0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02283367"/>
                  </a:ext>
                </a:extLst>
              </a:tr>
              <a:tr h="1625786"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smtClean="0"/>
                        <a:t>Forecasts</a:t>
                      </a:r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b="1" baseline="0" dirty="0" err="1" smtClean="0"/>
                        <a:t>Karhunen</a:t>
                      </a:r>
                      <a:r>
                        <a:rPr lang="en-US" b="1" baseline="0" dirty="0" smtClean="0"/>
                        <a:t> </a:t>
                      </a:r>
                      <a:r>
                        <a:rPr lang="en-US" b="1" baseline="0" dirty="0" err="1" smtClean="0"/>
                        <a:t>Loeve</a:t>
                      </a:r>
                      <a:r>
                        <a:rPr lang="en-US" baseline="0" dirty="0" smtClean="0"/>
                        <a:t> </a:t>
                      </a:r>
                    </a:p>
                    <a:p>
                      <a:pPr marL="285750" indent="-285750" algn="r">
                        <a:buFont typeface="Symbol" panose="05050102010706020507" pitchFamily="18" charset="2"/>
                        <a:buChar char="Þ"/>
                      </a:pPr>
                      <a:r>
                        <a:rPr lang="en-US" baseline="0" dirty="0" smtClean="0"/>
                        <a:t>Arrival </a:t>
                      </a:r>
                      <a:r>
                        <a:rPr lang="en-US" baseline="0" dirty="0" smtClean="0"/>
                        <a:t>Rate</a:t>
                      </a:r>
                    </a:p>
                    <a:p>
                      <a:pPr algn="r"/>
                      <a:endParaRPr lang="en-US" b="1" baseline="0" dirty="0" smtClean="0"/>
                    </a:p>
                    <a:p>
                      <a:pPr algn="r"/>
                      <a:r>
                        <a:rPr lang="en-US" b="1" baseline="0" dirty="0" smtClean="0"/>
                        <a:t>Paley Weiner </a:t>
                      </a:r>
                    </a:p>
                    <a:p>
                      <a:pPr marL="285750" indent="-285750" algn="r">
                        <a:buFont typeface="Symbol" panose="05050102010706020507" pitchFamily="18" charset="2"/>
                        <a:buChar char="Þ"/>
                      </a:pPr>
                      <a:r>
                        <a:rPr lang="en-US" baseline="0" dirty="0" smtClean="0"/>
                        <a:t>Trigger Function</a:t>
                      </a:r>
                    </a:p>
                    <a:p>
                      <a:pPr algn="r"/>
                      <a:endParaRPr lang="en-US" b="1" dirty="0" smtClean="0"/>
                    </a:p>
                    <a:p>
                      <a:pPr algn="r"/>
                      <a:r>
                        <a:rPr lang="en-US" b="1" dirty="0" smtClean="0"/>
                        <a:t>Viterbi Decoding</a:t>
                      </a:r>
                      <a:r>
                        <a:rPr lang="en-US" dirty="0" smtClean="0"/>
                        <a:t> </a:t>
                      </a:r>
                    </a:p>
                    <a:p>
                      <a:pPr marL="285750" indent="-285750" algn="r">
                        <a:buFont typeface="Symbol" panose="05050102010706020507" pitchFamily="18" charset="2"/>
                        <a:buChar char="Þ"/>
                      </a:pPr>
                      <a:r>
                        <a:rPr lang="en-US" dirty="0" smtClean="0"/>
                        <a:t>Brownian Motion</a:t>
                      </a:r>
                      <a:endParaRPr lang="en-US" baseline="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b="1" dirty="0" smtClean="0"/>
                        <a:t>E</a:t>
                      </a:r>
                      <a:r>
                        <a:rPr lang="en-US" b="1" u="none" dirty="0" smtClean="0"/>
                        <a:t>M</a:t>
                      </a:r>
                      <a:r>
                        <a:rPr lang="en-US" b="0" u="none" dirty="0" smtClean="0"/>
                        <a:t> </a:t>
                      </a:r>
                    </a:p>
                    <a:p>
                      <a:pPr marL="285750" indent="-285750" algn="r">
                        <a:buFont typeface="Symbol" panose="05050102010706020507" pitchFamily="18" charset="2"/>
                        <a:buChar char="Þ"/>
                      </a:pPr>
                      <a:r>
                        <a:rPr lang="en-US" baseline="0" dirty="0" smtClean="0"/>
                        <a:t>Arrival Rate</a:t>
                      </a:r>
                    </a:p>
                    <a:p>
                      <a:pPr marL="285750" marR="0" lvl="0" indent="-28575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Symbol" panose="05050102010706020507" pitchFamily="18" charset="2"/>
                        <a:buChar char="Þ"/>
                        <a:tabLst/>
                        <a:defRPr/>
                      </a:pPr>
                      <a:r>
                        <a:rPr lang="en-US" baseline="0" dirty="0" smtClean="0"/>
                        <a:t>Space-Time Trigger Function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04606833"/>
                  </a:ext>
                </a:extLst>
              </a:tr>
            </a:tbl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1825" y="947498"/>
            <a:ext cx="847151" cy="81651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1290" y="1031614"/>
            <a:ext cx="578315" cy="76466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582428" y="2066891"/>
            <a:ext cx="9165463" cy="1273881"/>
          </a:xfrm>
          <a:prstGeom prst="rect">
            <a:avLst/>
          </a:prstGeom>
          <a:solidFill>
            <a:schemeClr val="accent3">
              <a:alpha val="81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582428" y="3349357"/>
            <a:ext cx="9165463" cy="2240675"/>
          </a:xfrm>
          <a:prstGeom prst="rect">
            <a:avLst/>
          </a:prstGeom>
          <a:solidFill>
            <a:schemeClr val="accent3">
              <a:alpha val="81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/>
          <p:cNvGrpSpPr/>
          <p:nvPr/>
        </p:nvGrpSpPr>
        <p:grpSpPr>
          <a:xfrm>
            <a:off x="3395146" y="2502493"/>
            <a:ext cx="4360510" cy="2831519"/>
            <a:chOff x="3617368" y="2491894"/>
            <a:chExt cx="4360510" cy="2831519"/>
          </a:xfrm>
        </p:grpSpPr>
        <p:grpSp>
          <p:nvGrpSpPr>
            <p:cNvPr id="4" name="Group 3"/>
            <p:cNvGrpSpPr/>
            <p:nvPr/>
          </p:nvGrpSpPr>
          <p:grpSpPr>
            <a:xfrm>
              <a:off x="3617368" y="2491894"/>
              <a:ext cx="534249" cy="770192"/>
              <a:chOff x="3617368" y="2491894"/>
              <a:chExt cx="534249" cy="770192"/>
            </a:xfrm>
          </p:grpSpPr>
          <p:pic>
            <p:nvPicPr>
              <p:cNvPr id="8" name="Picture 7"/>
              <p:cNvPicPr>
                <a:picLocks noChangeAspect="1"/>
              </p:cNvPicPr>
              <p:nvPr/>
            </p:nvPicPr>
            <p:blipFill rotWithShape="1">
              <a:blip r:embed="rId4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0196" b="27134"/>
              <a:stretch/>
            </p:blipFill>
            <p:spPr>
              <a:xfrm>
                <a:off x="3623835" y="2491894"/>
                <a:ext cx="527782" cy="250358"/>
              </a:xfrm>
              <a:prstGeom prst="rect">
                <a:avLst/>
              </a:prstGeom>
            </p:spPr>
          </p:pic>
          <p:pic>
            <p:nvPicPr>
              <p:cNvPr id="9" name="Picture 8"/>
              <p:cNvPicPr>
                <a:picLocks noChangeAspect="1"/>
              </p:cNvPicPr>
              <p:nvPr/>
            </p:nvPicPr>
            <p:blipFill rotWithShape="1">
              <a:blip r:embed="rId4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0196" b="27134"/>
              <a:stretch/>
            </p:blipFill>
            <p:spPr>
              <a:xfrm>
                <a:off x="3617368" y="2712417"/>
                <a:ext cx="527782" cy="250358"/>
              </a:xfrm>
              <a:prstGeom prst="rect">
                <a:avLst/>
              </a:prstGeom>
            </p:spPr>
          </p:pic>
          <p:pic>
            <p:nvPicPr>
              <p:cNvPr id="20" name="Picture 19"/>
              <p:cNvPicPr>
                <a:picLocks noChangeAspect="1"/>
              </p:cNvPicPr>
              <p:nvPr/>
            </p:nvPicPr>
            <p:blipFill>
              <a:blip r:embed="rId5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23835" y="2917685"/>
                <a:ext cx="459202" cy="344401"/>
              </a:xfrm>
              <a:prstGeom prst="rect">
                <a:avLst/>
              </a:prstGeom>
            </p:spPr>
          </p:pic>
        </p:grpSp>
        <p:grpSp>
          <p:nvGrpSpPr>
            <p:cNvPr id="16" name="Group 15"/>
            <p:cNvGrpSpPr/>
            <p:nvPr/>
          </p:nvGrpSpPr>
          <p:grpSpPr>
            <a:xfrm>
              <a:off x="3630324" y="3469774"/>
              <a:ext cx="551691" cy="1853639"/>
              <a:chOff x="3630324" y="3469774"/>
              <a:chExt cx="551691" cy="1853639"/>
            </a:xfrm>
          </p:grpSpPr>
          <p:pic>
            <p:nvPicPr>
              <p:cNvPr id="10" name="Picture 9"/>
              <p:cNvPicPr>
                <a:picLocks noChangeAspect="1"/>
              </p:cNvPicPr>
              <p:nvPr/>
            </p:nvPicPr>
            <p:blipFill rotWithShape="1">
              <a:blip r:embed="rId4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0196" b="27134"/>
              <a:stretch/>
            </p:blipFill>
            <p:spPr>
              <a:xfrm>
                <a:off x="3654233" y="3469774"/>
                <a:ext cx="527782" cy="250358"/>
              </a:xfrm>
              <a:prstGeom prst="rect">
                <a:avLst/>
              </a:prstGeom>
            </p:spPr>
          </p:pic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5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30324" y="4979012"/>
                <a:ext cx="459202" cy="344401"/>
              </a:xfrm>
              <a:prstGeom prst="rect">
                <a:avLst/>
              </a:prstGeom>
            </p:spPr>
          </p:pic>
          <p:pic>
            <p:nvPicPr>
              <p:cNvPr id="21" name="Picture 20"/>
              <p:cNvPicPr>
                <a:picLocks noChangeAspect="1"/>
              </p:cNvPicPr>
              <p:nvPr/>
            </p:nvPicPr>
            <p:blipFill rotWithShape="1">
              <a:blip r:embed="rId4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0196" b="27134"/>
              <a:stretch/>
            </p:blipFill>
            <p:spPr>
              <a:xfrm>
                <a:off x="3630324" y="4224393"/>
                <a:ext cx="527782" cy="250358"/>
              </a:xfrm>
              <a:prstGeom prst="rect">
                <a:avLst/>
              </a:prstGeom>
            </p:spPr>
          </p:pic>
        </p:grpSp>
        <p:grpSp>
          <p:nvGrpSpPr>
            <p:cNvPr id="12" name="Group 11"/>
            <p:cNvGrpSpPr/>
            <p:nvPr/>
          </p:nvGrpSpPr>
          <p:grpSpPr>
            <a:xfrm>
              <a:off x="7450096" y="2494506"/>
              <a:ext cx="527782" cy="1904639"/>
              <a:chOff x="7450096" y="2494506"/>
              <a:chExt cx="527782" cy="1904639"/>
            </a:xfrm>
          </p:grpSpPr>
          <p:pic>
            <p:nvPicPr>
              <p:cNvPr id="13" name="Picture 12"/>
              <p:cNvPicPr>
                <a:picLocks noChangeAspect="1"/>
              </p:cNvPicPr>
              <p:nvPr/>
            </p:nvPicPr>
            <p:blipFill rotWithShape="1">
              <a:blip r:embed="rId4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0196" b="27134"/>
              <a:stretch/>
            </p:blipFill>
            <p:spPr>
              <a:xfrm>
                <a:off x="7450096" y="4148787"/>
                <a:ext cx="527782" cy="250358"/>
              </a:xfrm>
              <a:prstGeom prst="rect">
                <a:avLst/>
              </a:prstGeom>
            </p:spPr>
          </p:pic>
          <p:pic>
            <p:nvPicPr>
              <p:cNvPr id="15" name="Picture 14"/>
              <p:cNvPicPr>
                <a:picLocks noChangeAspect="1"/>
              </p:cNvPicPr>
              <p:nvPr/>
            </p:nvPicPr>
            <p:blipFill rotWithShape="1">
              <a:blip r:embed="rId4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0196" b="27134"/>
              <a:stretch/>
            </p:blipFill>
            <p:spPr>
              <a:xfrm>
                <a:off x="7450096" y="2494506"/>
                <a:ext cx="527782" cy="250358"/>
              </a:xfrm>
              <a:prstGeom prst="rect">
                <a:avLst/>
              </a:prstGeom>
            </p:spPr>
          </p:pic>
        </p:grpSp>
      </p:grpSp>
      <p:grpSp>
        <p:nvGrpSpPr>
          <p:cNvPr id="25" name="Group 24"/>
          <p:cNvGrpSpPr/>
          <p:nvPr/>
        </p:nvGrpSpPr>
        <p:grpSpPr>
          <a:xfrm>
            <a:off x="4105883" y="3409002"/>
            <a:ext cx="5412653" cy="1831424"/>
            <a:chOff x="4105883" y="3409002"/>
            <a:chExt cx="5412653" cy="1831424"/>
          </a:xfrm>
        </p:grpSpPr>
        <p:grpSp>
          <p:nvGrpSpPr>
            <p:cNvPr id="19" name="Group 18"/>
            <p:cNvGrpSpPr/>
            <p:nvPr/>
          </p:nvGrpSpPr>
          <p:grpSpPr>
            <a:xfrm>
              <a:off x="4105883" y="3409002"/>
              <a:ext cx="598537" cy="1831424"/>
              <a:chOff x="4182015" y="3413087"/>
              <a:chExt cx="598537" cy="1831424"/>
            </a:xfrm>
          </p:grpSpPr>
          <p:pic>
            <p:nvPicPr>
              <p:cNvPr id="18" name="Picture 17"/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47177" b="10818"/>
              <a:stretch/>
            </p:blipFill>
            <p:spPr>
              <a:xfrm>
                <a:off x="4182015" y="3413087"/>
                <a:ext cx="598537" cy="375677"/>
              </a:xfrm>
              <a:prstGeom prst="rect">
                <a:avLst/>
              </a:prstGeom>
            </p:spPr>
          </p:pic>
          <p:pic>
            <p:nvPicPr>
              <p:cNvPr id="22" name="Picture 21"/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47177" b="10818"/>
              <a:stretch/>
            </p:blipFill>
            <p:spPr>
              <a:xfrm>
                <a:off x="4182015" y="4148787"/>
                <a:ext cx="598537" cy="375677"/>
              </a:xfrm>
              <a:prstGeom prst="rect">
                <a:avLst/>
              </a:prstGeom>
            </p:spPr>
          </p:pic>
          <p:pic>
            <p:nvPicPr>
              <p:cNvPr id="23" name="Picture 22"/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47177" b="10818"/>
              <a:stretch/>
            </p:blipFill>
            <p:spPr>
              <a:xfrm>
                <a:off x="4182015" y="4868834"/>
                <a:ext cx="598537" cy="375677"/>
              </a:xfrm>
              <a:prstGeom prst="rect">
                <a:avLst/>
              </a:prstGeom>
            </p:spPr>
          </p:pic>
        </p:grpSp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88569" y="3541229"/>
              <a:ext cx="1329967" cy="74773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75616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663856" y="2409425"/>
            <a:ext cx="8858259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Some Physics of Self Calibrating Detectors</a:t>
            </a:r>
          </a:p>
          <a:p>
            <a:endParaRPr lang="en-US" sz="4000" dirty="0" smtClean="0"/>
          </a:p>
          <a:p>
            <a:pPr algn="ctr"/>
            <a:endParaRPr lang="en-US" sz="4000" dirty="0" smtClean="0"/>
          </a:p>
          <a:p>
            <a:pPr algn="ctr"/>
            <a:r>
              <a:rPr lang="en-US" sz="4000" dirty="0" smtClean="0"/>
              <a:t>… via a cheap parlor trick</a:t>
            </a:r>
            <a:endParaRPr lang="en-US" sz="4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3937" y="786328"/>
            <a:ext cx="1011555" cy="97496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804" r="3350" b="2043"/>
          <a:stretch/>
        </p:blipFill>
        <p:spPr>
          <a:xfrm>
            <a:off x="10369715" y="3173996"/>
            <a:ext cx="304800" cy="377273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7033799" y="3130698"/>
            <a:ext cx="3724606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b="1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thus any SEPP Forecaster</a:t>
            </a:r>
            <a:endParaRPr lang="en-US" b="1" cap="none" spc="0" dirty="0">
              <a:ln/>
              <a:solidFill>
                <a:schemeClr val="accent3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04426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171700" y="1196340"/>
            <a:ext cx="7109460" cy="4251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ight Arrow 2"/>
          <p:cNvSpPr/>
          <p:nvPr/>
        </p:nvSpPr>
        <p:spPr>
          <a:xfrm>
            <a:off x="2171700" y="5295900"/>
            <a:ext cx="7360920" cy="22098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ight Arrow 3"/>
          <p:cNvSpPr/>
          <p:nvPr/>
        </p:nvSpPr>
        <p:spPr>
          <a:xfrm rot="16200000">
            <a:off x="-41910" y="3070860"/>
            <a:ext cx="4533900" cy="22098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2598420" y="5010150"/>
            <a:ext cx="121920" cy="144780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2842260" y="4815840"/>
            <a:ext cx="121920" cy="144780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8869680" y="1322070"/>
            <a:ext cx="121920" cy="144780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3238500" y="4663440"/>
            <a:ext cx="121920" cy="144780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3787140" y="4217670"/>
            <a:ext cx="121920" cy="144780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4564380" y="3874770"/>
            <a:ext cx="121920" cy="144780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5625465" y="2967990"/>
            <a:ext cx="121920" cy="144780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6652260" y="2663190"/>
            <a:ext cx="121920" cy="144780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7726680" y="1863090"/>
            <a:ext cx="121920" cy="144780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587365" y="5559772"/>
            <a:ext cx="3626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x</a:t>
            </a:r>
            <a:endParaRPr lang="en-US" sz="3200" dirty="0"/>
          </a:p>
        </p:txBody>
      </p:sp>
      <p:sp>
        <p:nvSpPr>
          <p:cNvPr id="15" name="TextBox 14"/>
          <p:cNvSpPr txBox="1"/>
          <p:nvPr/>
        </p:nvSpPr>
        <p:spPr>
          <a:xfrm>
            <a:off x="1549626" y="2596574"/>
            <a:ext cx="3706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y</a:t>
            </a:r>
            <a:endParaRPr lang="en-US" sz="3200" dirty="0"/>
          </a:p>
        </p:txBody>
      </p:sp>
      <p:sp>
        <p:nvSpPr>
          <p:cNvPr id="16" name="TextBox 15"/>
          <p:cNvSpPr txBox="1"/>
          <p:nvPr/>
        </p:nvSpPr>
        <p:spPr>
          <a:xfrm>
            <a:off x="4015740" y="426720"/>
            <a:ext cx="32966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Are They Related ?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591032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class:Classification xmlns:class="urn:us:gov:cia:enterprise:schema:Classification:2.3" dateClassified="2018-06-11" portionMarking="false" caveat="false" tool="AACG" toolVersion="201810">
  <class:ClassificationMarking type="USClassificationMarking" value="UNCLASSIFIED"/>
  <class:ClassifiedBy>1085727-0</class:ClassifiedBy>
  <class:ClassificationHeader>
    <class:ClassificationBanner>UNCLASSIFIED</class:ClassificationBanner>
    <class:SCICaveat/>
    <class:DescriptiveMarkings/>
  </class:ClassificationHeader>
  <class:ClassificationFooter>
    <class:DescriptiveMarkings/>
    <class:ClassificationBanner>UNCLASSIFIED</class:ClassificationBanner>
  </class:ClassificationFooter>
</class:Classification>
</file>

<file path=customXml/itemProps1.xml><?xml version="1.0" encoding="utf-8"?>
<ds:datastoreItem xmlns:ds="http://schemas.openxmlformats.org/officeDocument/2006/customXml" ds:itemID="{67CA6E0C-6B0C-4205-BE65-AB7CC1E7B3EA}">
  <ds:schemaRefs>
    <ds:schemaRef ds:uri="urn:us:gov:cia:enterprise:schema:Classification:2.3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2800</TotalTime>
  <Words>580</Words>
  <Application>Microsoft Office PowerPoint</Application>
  <PresentationFormat>Widescreen</PresentationFormat>
  <Paragraphs>237</Paragraphs>
  <Slides>19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Arial</vt:lpstr>
      <vt:lpstr>Calibri</vt:lpstr>
      <vt:lpstr>Calibri Light</vt:lpstr>
      <vt:lpstr>Cambria Math</vt:lpstr>
      <vt:lpstr>Symbol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U.S. Government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James Brian D Mr NGA-R USA CIV</dc:creator>
  <cp:lastModifiedBy>James Brian D Mr NGA-R USA CIV</cp:lastModifiedBy>
  <cp:revision>391</cp:revision>
  <dcterms:created xsi:type="dcterms:W3CDTF">2018-06-11T16:15:18Z</dcterms:created>
  <dcterms:modified xsi:type="dcterms:W3CDTF">2018-07-19T21:56:42Z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ACG_OFFICE_DLL">
    <vt:bool>true</vt:bool>
  </property>
  <property fmtid="{D5CDD505-2E9C-101B-9397-08002B2CF9AE}" pid="3" name="AACG_Created">
    <vt:bool>true</vt:bool>
  </property>
  <property fmtid="{D5CDD505-2E9C-101B-9397-08002B2CF9AE}" pid="4" name="AACG_DescMarkings">
    <vt:lpwstr/>
  </property>
  <property fmtid="{D5CDD505-2E9C-101B-9397-08002B2CF9AE}" pid="5" name="AACG_AddMark">
    <vt:lpwstr/>
  </property>
  <property fmtid="{D5CDD505-2E9C-101B-9397-08002B2CF9AE}" pid="6" name="AACG_Header">
    <vt:lpwstr>UNCLASSIFIED</vt:lpwstr>
  </property>
  <property fmtid="{D5CDD505-2E9C-101B-9397-08002B2CF9AE}" pid="7" name="AACG_Footer">
    <vt:lpwstr>_x000d_UNCLASSIFIED</vt:lpwstr>
  </property>
  <property fmtid="{D5CDD505-2E9C-101B-9397-08002B2CF9AE}" pid="8" name="AACG_ClassBlock">
    <vt:lpwstr/>
  </property>
  <property fmtid="{D5CDD505-2E9C-101B-9397-08002B2CF9AE}" pid="9" name="AACG_ClassType">
    <vt:lpwstr>USClassificationMarking</vt:lpwstr>
  </property>
  <property fmtid="{D5CDD505-2E9C-101B-9397-08002B2CF9AE}" pid="10" name="AACG_DeclOnList">
    <vt:lpwstr/>
  </property>
  <property fmtid="{D5CDD505-2E9C-101B-9397-08002B2CF9AE}" pid="11" name="AACG_USAF_Derivatives">
    <vt:lpwstr/>
  </property>
  <property fmtid="{D5CDD505-2E9C-101B-9397-08002B2CF9AE}" pid="12" name="AACG_SCI_Other">
    <vt:lpwstr/>
  </property>
  <property fmtid="{D5CDD505-2E9C-101B-9397-08002B2CF9AE}" pid="13" name="AACG_Dissem_Other">
    <vt:lpwstr/>
  </property>
  <property fmtid="{D5CDD505-2E9C-101B-9397-08002B2CF9AE}" pid="14" name="PortionWaiver">
    <vt:lpwstr/>
  </property>
  <property fmtid="{D5CDD505-2E9C-101B-9397-08002B2CF9AE}" pid="15" name="AACG_OrconOriginator">
    <vt:lpwstr/>
  </property>
  <property fmtid="{D5CDD505-2E9C-101B-9397-08002B2CF9AE}" pid="16" name="AACG_OrconRecipients">
    <vt:lpwstr/>
  </property>
  <property fmtid="{D5CDD505-2E9C-101B-9397-08002B2CF9AE}" pid="17" name="AACG_SatWarningType">
    <vt:lpwstr/>
  </property>
  <property fmtid="{D5CDD505-2E9C-101B-9397-08002B2CF9AE}" pid="18" name="AACG_NatoWarningClassLevel">
    <vt:lpwstr/>
  </property>
  <property fmtid="{D5CDD505-2E9C-101B-9397-08002B2CF9AE}" pid="19" name="AACG_Version">
    <vt:lpwstr>201810</vt:lpwstr>
  </property>
  <property fmtid="{D5CDD505-2E9C-101B-9397-08002B2CF9AE}" pid="20" name="AACG_CustomClassXMLPart">
    <vt:lpwstr>{67CA6E0C-6B0C-4205-BE65-AB7CC1E7B3EA}</vt:lpwstr>
  </property>
</Properties>
</file>